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457" r:id="rId2"/>
    <p:sldId id="461" r:id="rId3"/>
    <p:sldId id="468" r:id="rId4"/>
    <p:sldId id="484" r:id="rId5"/>
    <p:sldId id="470" r:id="rId6"/>
    <p:sldId id="471" r:id="rId7"/>
    <p:sldId id="473" r:id="rId8"/>
    <p:sldId id="474" r:id="rId9"/>
    <p:sldId id="475" r:id="rId10"/>
    <p:sldId id="476" r:id="rId11"/>
    <p:sldId id="477" r:id="rId12"/>
    <p:sldId id="478" r:id="rId13"/>
    <p:sldId id="479" r:id="rId14"/>
    <p:sldId id="482" r:id="rId15"/>
    <p:sldId id="480" r:id="rId16"/>
    <p:sldId id="460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4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8"/>
    <p:restoredTop sz="94678"/>
  </p:normalViewPr>
  <p:slideViewPr>
    <p:cSldViewPr>
      <p:cViewPr varScale="1">
        <p:scale>
          <a:sx n="109" d="100"/>
          <a:sy n="109" d="100"/>
        </p:scale>
        <p:origin x="176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03BED-C8AD-F64C-BD86-A1CD45BF544A}" type="datetimeFigureOut">
              <a:rPr lang="fr-FR" smtClean="0"/>
              <a:t>22/02/2021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11006-B67B-D946-B764-720E5B1A69C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540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81D56-410C-4FDB-B88C-8C93F52EDAEB}" type="datetimeFigureOut">
              <a:rPr lang="en-GB" smtClean="0"/>
              <a:t>22/02/2021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D1FC7-9C5D-4387-9376-C68F517AA8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366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D1FC7-9C5D-4387-9376-C68F517AA8FF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82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35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38" y="679450"/>
            <a:ext cx="8153400" cy="7096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09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679450"/>
            <a:ext cx="2038350" cy="51879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4038" y="679450"/>
            <a:ext cx="5962650" cy="5187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79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38" y="558427"/>
            <a:ext cx="8153400" cy="709613"/>
          </a:xfrm>
          <a:prstGeom prst="rect">
            <a:avLst/>
          </a:prstGeom>
        </p:spPr>
        <p:txBody>
          <a:bodyPr anchor="t"/>
          <a:lstStyle>
            <a:lvl1pPr>
              <a:defRPr lang="en-GB" sz="3200" b="1" dirty="0">
                <a:solidFill>
                  <a:srgbClr val="4C0098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13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65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38" y="558427"/>
            <a:ext cx="8153400" cy="709613"/>
          </a:xfrm>
          <a:prstGeom prst="rect">
            <a:avLst/>
          </a:prstGeo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0550" y="1489075"/>
            <a:ext cx="3970338" cy="43783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1489075"/>
            <a:ext cx="3971925" cy="43783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32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94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38" y="558427"/>
            <a:ext cx="8153400" cy="709613"/>
          </a:xfrm>
          <a:prstGeom prst="rect">
            <a:avLst/>
          </a:prstGeo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557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752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40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951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Dinah\AppData\Local\Microsoft\Windows\Temporary Internet Files\Content.Outlook\CKRHYCOY\ice_logo_final_2012.jpg"/>
          <p:cNvPicPr/>
          <p:nvPr userDrawn="1"/>
        </p:nvPicPr>
        <p:blipFill>
          <a:blip r:embed="rId13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84" y="-27384"/>
            <a:ext cx="2258576" cy="769050"/>
          </a:xfrm>
          <a:prstGeom prst="rect">
            <a:avLst/>
          </a:prstGeom>
          <a:noFill/>
          <a:ln>
            <a:noFill/>
          </a:ln>
        </p:spPr>
      </p:pic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0550" y="1489075"/>
            <a:ext cx="8553450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7" name="Rectangle 9"/>
          <p:cNvSpPr>
            <a:spLocks noChangeArrowheads="1"/>
          </p:cNvSpPr>
          <p:nvPr userDrawn="1"/>
        </p:nvSpPr>
        <p:spPr bwMode="auto">
          <a:xfrm>
            <a:off x="160338" y="6400800"/>
            <a:ext cx="68547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6F92"/>
                </a:solidFill>
              </a:rPr>
              <a:t>		International Consultants for Entrepreneurship and Enterprise</a:t>
            </a:r>
            <a:endParaRPr lang="en-GB" sz="1200" dirty="0">
              <a:solidFill>
                <a:srgbClr val="006F92"/>
              </a:solidFill>
            </a:endParaRPr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7" name="Image 1" descr="British embassy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25" y="0"/>
            <a:ext cx="14287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2" descr="wei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8" y="0"/>
            <a:ext cx="161607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496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792163" rtl="0" eaLnBrk="0" fontAlgn="base" hangingPunct="0">
        <a:spcBef>
          <a:spcPct val="0"/>
        </a:spcBef>
        <a:spcAft>
          <a:spcPct val="0"/>
        </a:spcAft>
        <a:defRPr lang="en-GB" sz="3200" b="1" dirty="0">
          <a:solidFill>
            <a:srgbClr val="4C0098"/>
          </a:solidFill>
          <a:latin typeface="+mj-lt"/>
          <a:ea typeface="+mj-ea"/>
          <a:cs typeface="+mj-cs"/>
        </a:defRPr>
      </a:lvl1pPr>
      <a:lvl2pPr algn="ctr" defTabSz="7921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C0098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defTabSz="7921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C0098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defTabSz="7921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C0098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defTabSz="7921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C0098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defTabSz="7921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C0098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defTabSz="7921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C0098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defTabSz="7921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C0098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defTabSz="7921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4C0098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 bwMode="auto">
          <a:xfrm>
            <a:off x="1619672" y="1268760"/>
            <a:ext cx="6054725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lang="en-GB" sz="3200" b="1" dirty="0">
                <a:solidFill>
                  <a:srgbClr val="4C0098"/>
                </a:solidFill>
                <a:latin typeface="+mj-lt"/>
                <a:ea typeface="+mj-ea"/>
                <a:cs typeface="+mj-cs"/>
              </a:defRPr>
            </a:lvl1pPr>
            <a:lvl2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2pPr>
            <a:lvl3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3pPr>
            <a:lvl4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4pPr>
            <a:lvl5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5pPr>
            <a:lvl6pPr marL="4572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6pPr>
            <a:lvl7pPr marL="9144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7pPr>
            <a:lvl8pPr marL="13716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8pPr>
            <a:lvl9pPr marL="18288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r>
              <a:rPr lang="en-GB" dirty="0" err="1"/>
              <a:t>Desarrollo</a:t>
            </a:r>
            <a:r>
              <a:rPr lang="en-GB" dirty="0"/>
              <a:t> de </a:t>
            </a:r>
            <a:r>
              <a:rPr lang="en-GB" dirty="0" err="1"/>
              <a:t>Proyectos</a:t>
            </a:r>
            <a:r>
              <a:rPr lang="en-GB" dirty="0"/>
              <a:t> </a:t>
            </a:r>
            <a:r>
              <a:rPr lang="en-GB" dirty="0" err="1"/>
              <a:t>Emprendedores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Analizando</a:t>
            </a:r>
            <a:r>
              <a:rPr lang="en-GB" dirty="0"/>
              <a:t> </a:t>
            </a:r>
            <a:r>
              <a:rPr lang="en-GB" dirty="0" err="1"/>
              <a:t>tu</a:t>
            </a:r>
            <a:r>
              <a:rPr lang="en-GB" dirty="0"/>
              <a:t> Start-up</a:t>
            </a:r>
          </a:p>
        </p:txBody>
      </p:sp>
      <p:sp>
        <p:nvSpPr>
          <p:cNvPr id="5" name="Rectangle 9"/>
          <p:cNvSpPr txBox="1">
            <a:spLocks noChangeArrowheads="1"/>
          </p:cNvSpPr>
          <p:nvPr/>
        </p:nvSpPr>
        <p:spPr>
          <a:xfrm>
            <a:off x="2339752" y="3789040"/>
            <a:ext cx="4987925" cy="165618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Yolanda Gibb &amp; Dinah Bennett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685006" y="448954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1951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er 54"/>
          <p:cNvGrpSpPr/>
          <p:nvPr/>
        </p:nvGrpSpPr>
        <p:grpSpPr>
          <a:xfrm>
            <a:off x="3707904" y="3140968"/>
            <a:ext cx="1666081" cy="1198563"/>
            <a:chOff x="5059958" y="3395849"/>
            <a:chExt cx="1666081" cy="1198563"/>
          </a:xfrm>
        </p:grpSpPr>
        <p:sp>
          <p:nvSpPr>
            <p:cNvPr id="2" name="Oval 3"/>
            <p:cNvSpPr>
              <a:spLocks noChangeArrowheads="1"/>
            </p:cNvSpPr>
            <p:nvPr/>
          </p:nvSpPr>
          <p:spPr bwMode="auto">
            <a:xfrm>
              <a:off x="5059958" y="3395849"/>
              <a:ext cx="1662112" cy="11985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 sz="3600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5148064" y="3933056"/>
              <a:ext cx="1577975" cy="388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491" tIns="47745" rIns="95491" bIns="47745">
              <a:spAutoFit/>
            </a:bodyPr>
            <a:lstStyle>
              <a:lvl1pPr defTabSz="955675">
                <a:defRPr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955675">
                <a:defRPr sz="1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955675">
                <a:defRPr sz="1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955675">
                <a:defRPr sz="1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955675">
                <a:defRPr sz="1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955675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955675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955675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955675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s-ES" sz="1900" b="1">
                  <a:latin typeface="Arial" charset="0"/>
                </a:rPr>
                <a:t>PROBLEMA</a:t>
              </a:r>
            </a:p>
          </p:txBody>
        </p: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 rot="20769932">
              <a:off x="5488583" y="3412072"/>
              <a:ext cx="1000125" cy="557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5491" tIns="47745" rIns="95491" bIns="47745">
              <a:spAutoFit/>
            </a:bodyPr>
            <a:lstStyle>
              <a:lvl1pPr defTabSz="955675">
                <a:defRPr sz="12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955675">
                <a:defRPr sz="1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defTabSz="955675">
                <a:defRPr sz="1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defTabSz="955675">
                <a:defRPr sz="1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defTabSz="955675">
                <a:defRPr sz="1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defTabSz="955675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defTabSz="955675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defTabSz="955675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defTabSz="955675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s-ES" sz="1500" i="1"/>
                <a:t>atascos </a:t>
              </a:r>
            </a:p>
            <a:p>
              <a:r>
                <a:rPr lang="es-ES" sz="1500" i="1"/>
                <a:t>de tráfico</a:t>
              </a:r>
            </a:p>
          </p:txBody>
        </p:sp>
      </p:grp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611560" y="1556792"/>
            <a:ext cx="1527175" cy="496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1300">
                <a:latin typeface="Arial" charset="0"/>
              </a:rPr>
              <a:t>Bici, tren, autobus</a:t>
            </a:r>
          </a:p>
          <a:p>
            <a:r>
              <a:rPr lang="es-ES" sz="1300">
                <a:latin typeface="Arial" charset="0"/>
              </a:rPr>
              <a:t>Taxi …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294882" y="836712"/>
            <a:ext cx="1656434" cy="835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dirty="0">
                <a:latin typeface="Arial" charset="0"/>
              </a:rPr>
              <a:t>Videos en los semáforos, CD para el coche, mensajes de disculpa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6849120" y="1219920"/>
            <a:ext cx="1611312" cy="696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1300">
                <a:latin typeface="Arial" charset="0"/>
              </a:rPr>
              <a:t>Servicio – sentarse</a:t>
            </a:r>
          </a:p>
          <a:p>
            <a:r>
              <a:rPr lang="es-ES" sz="1300">
                <a:latin typeface="Arial" charset="0"/>
              </a:rPr>
              <a:t>En el coche en vez</a:t>
            </a:r>
          </a:p>
          <a:p>
            <a:r>
              <a:rPr lang="es-ES" sz="1300">
                <a:latin typeface="Arial" charset="0"/>
              </a:rPr>
              <a:t>Del dueno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1907704" y="2060848"/>
            <a:ext cx="1546225" cy="696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1300" b="1">
                <a:latin typeface="Arial" charset="0"/>
              </a:rPr>
              <a:t>SUSTITUIR?</a:t>
            </a:r>
          </a:p>
          <a:p>
            <a:r>
              <a:rPr lang="es-ES" sz="1300">
                <a:latin typeface="Arial" charset="0"/>
              </a:rPr>
              <a:t>Usar otros medios</a:t>
            </a:r>
          </a:p>
          <a:p>
            <a:r>
              <a:rPr lang="es-ES" sz="1300">
                <a:latin typeface="Arial" charset="0"/>
              </a:rPr>
              <a:t>De transporte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3995936" y="1484784"/>
            <a:ext cx="1320800" cy="896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1300" b="1">
                <a:latin typeface="Arial" charset="0"/>
              </a:rPr>
              <a:t>REDIRIGIR LA </a:t>
            </a:r>
          </a:p>
          <a:p>
            <a:r>
              <a:rPr lang="es-ES" sz="1300" b="1">
                <a:latin typeface="Arial" charset="0"/>
              </a:rPr>
              <a:t>ATENCION?</a:t>
            </a:r>
          </a:p>
          <a:p>
            <a:r>
              <a:rPr lang="es-ES" sz="1300">
                <a:latin typeface="Arial" charset="0"/>
              </a:rPr>
              <a:t>Entretener al </a:t>
            </a:r>
          </a:p>
          <a:p>
            <a:r>
              <a:rPr lang="es-ES" sz="1300">
                <a:latin typeface="Arial" charset="0"/>
              </a:rPr>
              <a:t>conductor</a:t>
            </a: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5724128" y="1916832"/>
            <a:ext cx="1590675" cy="896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1300" b="1">
                <a:latin typeface="Arial" charset="0"/>
              </a:rPr>
              <a:t>SUGERENCIA </a:t>
            </a:r>
          </a:p>
          <a:p>
            <a:r>
              <a:rPr lang="es-ES" sz="1300" b="1">
                <a:latin typeface="Arial" charset="0"/>
              </a:rPr>
              <a:t>ESCANDOLOSA?</a:t>
            </a:r>
          </a:p>
          <a:p>
            <a:r>
              <a:rPr lang="es-ES" sz="1300">
                <a:latin typeface="Arial" charset="0"/>
              </a:rPr>
              <a:t>Deja el coche en </a:t>
            </a:r>
          </a:p>
          <a:p>
            <a:r>
              <a:rPr lang="es-ES" sz="1300">
                <a:latin typeface="Arial" charset="0"/>
              </a:rPr>
              <a:t>La cola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907704" y="3356992"/>
            <a:ext cx="1285875" cy="696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1300" b="1">
                <a:latin typeface="Arial" charset="0"/>
              </a:rPr>
              <a:t>REDUCIR EL</a:t>
            </a:r>
          </a:p>
          <a:p>
            <a:r>
              <a:rPr lang="es-ES" sz="1300" b="1">
                <a:latin typeface="Arial" charset="0"/>
              </a:rPr>
              <a:t>PROBLEMA?</a:t>
            </a:r>
          </a:p>
          <a:p>
            <a:r>
              <a:rPr lang="es-ES" sz="1300">
                <a:latin typeface="Arial" charset="0"/>
              </a:rPr>
              <a:t>Menos coches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5796136" y="3356992"/>
            <a:ext cx="1563688" cy="696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1300" b="1">
                <a:latin typeface="Arial" charset="0"/>
              </a:rPr>
              <a:t>MEJORARLO?</a:t>
            </a:r>
          </a:p>
          <a:p>
            <a:r>
              <a:rPr lang="es-ES" sz="1300">
                <a:latin typeface="Arial" charset="0"/>
              </a:rPr>
              <a:t>Reducir el nivel de</a:t>
            </a:r>
          </a:p>
          <a:p>
            <a:r>
              <a:rPr lang="es-ES" sz="1300">
                <a:latin typeface="Arial" charset="0"/>
              </a:rPr>
              <a:t>estres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323528" y="3501008"/>
            <a:ext cx="864096" cy="4657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>
                <a:latin typeface="Arial" charset="0"/>
              </a:rPr>
              <a:t>Compartir coches</a:t>
            </a: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7596336" y="3429000"/>
            <a:ext cx="1138238" cy="496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1300">
                <a:latin typeface="Arial" charset="0"/>
              </a:rPr>
              <a:t>Telefonos en</a:t>
            </a:r>
          </a:p>
          <a:p>
            <a:r>
              <a:rPr lang="es-ES" sz="1300">
                <a:latin typeface="Arial" charset="0"/>
              </a:rPr>
              <a:t>El coche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1619672" y="4869160"/>
            <a:ext cx="1677987" cy="696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1300" b="1">
                <a:latin typeface="Arial" charset="0"/>
              </a:rPr>
              <a:t>DESDE OTRO </a:t>
            </a:r>
          </a:p>
          <a:p>
            <a:r>
              <a:rPr lang="es-ES" sz="1300" b="1">
                <a:latin typeface="Arial" charset="0"/>
              </a:rPr>
              <a:t>PUNTO DE VISTA?</a:t>
            </a:r>
          </a:p>
          <a:p>
            <a:r>
              <a:rPr lang="es-ES" sz="1300">
                <a:latin typeface="Arial" charset="0"/>
              </a:rPr>
              <a:t>Residentes</a:t>
            </a: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3923928" y="4725144"/>
            <a:ext cx="1628775" cy="696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1300" b="1">
                <a:latin typeface="Arial" charset="0"/>
              </a:rPr>
              <a:t>HAZ QUE NO SEA</a:t>
            </a:r>
          </a:p>
          <a:p>
            <a:r>
              <a:rPr lang="es-ES" sz="1300" b="1">
                <a:latin typeface="Arial" charset="0"/>
              </a:rPr>
              <a:t>NECESARIO?</a:t>
            </a:r>
          </a:p>
          <a:p>
            <a:r>
              <a:rPr lang="es-ES" sz="1300">
                <a:latin typeface="Arial" charset="0"/>
              </a:rPr>
              <a:t>No Desplazarse</a:t>
            </a: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6012160" y="4581128"/>
            <a:ext cx="1869169" cy="6965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1300" b="1">
                <a:latin typeface="Arial" charset="0"/>
              </a:rPr>
              <a:t>*ASOCIACION DE</a:t>
            </a:r>
          </a:p>
          <a:p>
            <a:r>
              <a:rPr lang="es-ES" sz="1300" b="1">
                <a:latin typeface="Arial" charset="0"/>
              </a:rPr>
              <a:t>PALABRAS AL AZAR</a:t>
            </a:r>
          </a:p>
          <a:p>
            <a:r>
              <a:rPr lang="es-ES" sz="1300">
                <a:latin typeface="Arial" charset="0"/>
              </a:rPr>
              <a:t>Plantas crecen</a:t>
            </a: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179512" y="5589240"/>
            <a:ext cx="1778000" cy="896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1300">
                <a:latin typeface="Arial" charset="0"/>
              </a:rPr>
              <a:t>Pueden ofrecer servicio de lavar el coche mientras esperes</a:t>
            </a:r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7448550" y="5301208"/>
            <a:ext cx="1695450" cy="896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1300">
                <a:latin typeface="Arial" charset="0"/>
              </a:rPr>
              <a:t>Las carreterras crecen - más carriles cuando sea necesario</a:t>
            </a:r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3923928" y="5733256"/>
            <a:ext cx="1706562" cy="496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1300">
                <a:latin typeface="Arial" charset="0"/>
              </a:rPr>
              <a:t>Trabajar desde casa</a:t>
            </a:r>
          </a:p>
          <a:p>
            <a:r>
              <a:rPr lang="es-ES" sz="1300">
                <a:latin typeface="Arial" charset="0"/>
              </a:rPr>
              <a:t>Y comprar online</a:t>
            </a:r>
          </a:p>
        </p:txBody>
      </p:sp>
      <p:cxnSp>
        <p:nvCxnSpPr>
          <p:cNvPr id="57" name="Connecteur droit 56"/>
          <p:cNvCxnSpPr>
            <a:stCxn id="2" idx="1"/>
            <a:endCxn id="23" idx="3"/>
          </p:cNvCxnSpPr>
          <p:nvPr/>
        </p:nvCxnSpPr>
        <p:spPr bwMode="auto">
          <a:xfrm flipH="1" flipV="1">
            <a:off x="3453929" y="2409304"/>
            <a:ext cx="497386" cy="907189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Connecteur droit 58"/>
          <p:cNvCxnSpPr>
            <a:stCxn id="2" idx="2"/>
            <a:endCxn id="26" idx="3"/>
          </p:cNvCxnSpPr>
          <p:nvPr/>
        </p:nvCxnSpPr>
        <p:spPr bwMode="auto">
          <a:xfrm flipH="1" flipV="1">
            <a:off x="3193579" y="3705449"/>
            <a:ext cx="514325" cy="34801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Connecteur droit 60"/>
          <p:cNvCxnSpPr>
            <a:stCxn id="2" idx="3"/>
            <a:endCxn id="30" idx="3"/>
          </p:cNvCxnSpPr>
          <p:nvPr/>
        </p:nvCxnSpPr>
        <p:spPr bwMode="auto">
          <a:xfrm flipH="1">
            <a:off x="3297659" y="4164006"/>
            <a:ext cx="653656" cy="105361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Connecteur droit 62"/>
          <p:cNvCxnSpPr>
            <a:stCxn id="2" idx="0"/>
            <a:endCxn id="24" idx="2"/>
          </p:cNvCxnSpPr>
          <p:nvPr/>
        </p:nvCxnSpPr>
        <p:spPr bwMode="auto">
          <a:xfrm flipV="1">
            <a:off x="4538960" y="2381721"/>
            <a:ext cx="117376" cy="759247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Connecteur droit 64"/>
          <p:cNvCxnSpPr>
            <a:stCxn id="2" idx="7"/>
            <a:endCxn id="25" idx="1"/>
          </p:cNvCxnSpPr>
          <p:nvPr/>
        </p:nvCxnSpPr>
        <p:spPr bwMode="auto">
          <a:xfrm flipV="1">
            <a:off x="5126605" y="2365301"/>
            <a:ext cx="597523" cy="95119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Connecteur droit 66"/>
          <p:cNvCxnSpPr>
            <a:stCxn id="2" idx="6"/>
            <a:endCxn id="27" idx="1"/>
          </p:cNvCxnSpPr>
          <p:nvPr/>
        </p:nvCxnSpPr>
        <p:spPr bwMode="auto">
          <a:xfrm flipV="1">
            <a:off x="5370016" y="3705448"/>
            <a:ext cx="426120" cy="3480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Connecteur droit 68"/>
          <p:cNvCxnSpPr>
            <a:stCxn id="2" idx="5"/>
            <a:endCxn id="32" idx="1"/>
          </p:cNvCxnSpPr>
          <p:nvPr/>
        </p:nvCxnSpPr>
        <p:spPr bwMode="auto">
          <a:xfrm>
            <a:off x="5126605" y="4164006"/>
            <a:ext cx="885555" cy="76541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Connecteur droit 70"/>
          <p:cNvCxnSpPr>
            <a:stCxn id="2" idx="4"/>
            <a:endCxn id="31" idx="0"/>
          </p:cNvCxnSpPr>
          <p:nvPr/>
        </p:nvCxnSpPr>
        <p:spPr bwMode="auto">
          <a:xfrm>
            <a:off x="4538960" y="4339531"/>
            <a:ext cx="199356" cy="38561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5871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211960" y="758280"/>
            <a:ext cx="3006725" cy="798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 anchor="ctr"/>
          <a:lstStyle/>
          <a:p>
            <a:pPr algn="ctr" defTabSz="955675"/>
            <a:r>
              <a:rPr lang="es-ES_tradnl" sz="1600">
                <a:latin typeface="Arial" charset="0"/>
              </a:rPr>
              <a:t>LO QUIEREN PERO NO</a:t>
            </a:r>
          </a:p>
          <a:p>
            <a:pPr algn="ctr" defTabSz="955675"/>
            <a:r>
              <a:rPr lang="es-ES_tradnl" sz="1600">
                <a:latin typeface="Arial" charset="0"/>
              </a:rPr>
              <a:t>EXISTE</a:t>
            </a:r>
            <a:r>
              <a:rPr lang="en-GB" sz="1600">
                <a:latin typeface="Arial" charset="0"/>
              </a:rPr>
              <a:t>?</a:t>
            </a:r>
            <a:endParaRPr lang="en-GB" sz="1400">
              <a:latin typeface="Arial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289747" y="5756126"/>
            <a:ext cx="3008313" cy="798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 anchor="ctr"/>
          <a:lstStyle/>
          <a:p>
            <a:pPr algn="ctr" defTabSz="955675"/>
            <a:r>
              <a:rPr lang="en-GB" sz="1600">
                <a:latin typeface="Arial" charset="0"/>
              </a:rPr>
              <a:t>DEMASIADO CARO?</a:t>
            </a:r>
            <a:endParaRPr lang="en-GB" sz="1400">
              <a:latin typeface="Arial" charset="0"/>
            </a:endParaRP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4607247" y="2562076"/>
            <a:ext cx="2295525" cy="1597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 anchor="ctr"/>
          <a:lstStyle/>
          <a:p>
            <a:pPr algn="ctr" defTabSz="955675"/>
            <a:r>
              <a:rPr lang="en-GB" sz="2100">
                <a:latin typeface="Arial" charset="0"/>
              </a:rPr>
              <a:t>INDIVIDUOS </a:t>
            </a:r>
          </a:p>
          <a:p>
            <a:pPr algn="ctr" defTabSz="955675"/>
            <a:r>
              <a:rPr lang="en-GB" sz="2100">
                <a:latin typeface="Arial" charset="0"/>
              </a:rPr>
              <a:t>O GRUPOS </a:t>
            </a:r>
          </a:p>
          <a:p>
            <a:pPr algn="ctr" defTabSz="955675"/>
            <a:r>
              <a:rPr lang="en-GB" sz="2100">
                <a:latin typeface="Arial" charset="0"/>
              </a:rPr>
              <a:t>DE INTERES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397447" y="1766391"/>
            <a:ext cx="2216150" cy="798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 anchor="ctr"/>
          <a:lstStyle/>
          <a:p>
            <a:pPr algn="ctr" defTabSz="955675"/>
            <a:r>
              <a:rPr lang="es-ES_tradnl" sz="1600" dirty="0">
                <a:latin typeface="Arial" charset="0"/>
              </a:rPr>
              <a:t>LO HAN VISTO </a:t>
            </a:r>
          </a:p>
          <a:p>
            <a:pPr algn="ctr" defTabSz="955675"/>
            <a:r>
              <a:rPr lang="es-ES_tradnl" sz="1600" dirty="0">
                <a:latin typeface="Arial" charset="0"/>
              </a:rPr>
              <a:t>PERO NO LO</a:t>
            </a:r>
          </a:p>
          <a:p>
            <a:pPr algn="ctr" defTabSz="955675"/>
            <a:r>
              <a:rPr lang="es-ES_tradnl" sz="1600" dirty="0">
                <a:latin typeface="Arial" charset="0"/>
              </a:rPr>
              <a:t>ENCUENTRAN</a:t>
            </a:r>
            <a:r>
              <a:rPr lang="en-GB" sz="1600" dirty="0">
                <a:latin typeface="Arial" charset="0"/>
              </a:rPr>
              <a:t>?</a:t>
            </a:r>
            <a:endParaRPr lang="en-GB" sz="1400" dirty="0"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796410" y="4557564"/>
            <a:ext cx="2216150" cy="798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 anchor="ctr"/>
          <a:lstStyle/>
          <a:p>
            <a:pPr algn="ctr" defTabSz="955675"/>
            <a:r>
              <a:rPr lang="en-GB" sz="1600">
                <a:latin typeface="Arial" charset="0"/>
              </a:rPr>
              <a:t>CALIDAD NO </a:t>
            </a:r>
          </a:p>
          <a:p>
            <a:pPr algn="ctr" defTabSz="955675"/>
            <a:r>
              <a:rPr lang="en-GB" sz="1600">
                <a:latin typeface="Arial" charset="0"/>
              </a:rPr>
              <a:t>ADECUADA?</a:t>
            </a:r>
            <a:endParaRPr lang="en-GB" sz="1400">
              <a:latin typeface="Arial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397447" y="4557564"/>
            <a:ext cx="2216150" cy="798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 anchor="ctr"/>
          <a:lstStyle/>
          <a:p>
            <a:pPr algn="ctr" defTabSz="955675"/>
            <a:r>
              <a:rPr lang="en-GB" sz="1600">
                <a:latin typeface="Arial" charset="0"/>
              </a:rPr>
              <a:t>NO FACIL A</a:t>
            </a:r>
          </a:p>
          <a:p>
            <a:pPr algn="ctr" defTabSz="955675"/>
            <a:r>
              <a:rPr lang="en-GB" sz="1600">
                <a:latin typeface="Arial" charset="0"/>
              </a:rPr>
              <a:t>USAR?</a:t>
            </a:r>
            <a:endParaRPr lang="en-GB" sz="1400">
              <a:latin typeface="Arial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96410" y="1766391"/>
            <a:ext cx="2216150" cy="798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 anchor="ctr"/>
          <a:lstStyle/>
          <a:p>
            <a:pPr algn="ctr" defTabSz="955675"/>
            <a:r>
              <a:rPr lang="en-GB" sz="1600">
                <a:latin typeface="Arial" charset="0"/>
              </a:rPr>
              <a:t>NO ES ACTUAL O</a:t>
            </a:r>
          </a:p>
          <a:p>
            <a:pPr algn="ctr" defTabSz="955675"/>
            <a:r>
              <a:rPr lang="en-GB" sz="1600">
                <a:latin typeface="Arial" charset="0"/>
              </a:rPr>
              <a:t>NO GUSTA EL</a:t>
            </a:r>
          </a:p>
          <a:p>
            <a:pPr algn="ctr" defTabSz="955675"/>
            <a:r>
              <a:rPr lang="en-GB" sz="1600">
                <a:latin typeface="Arial" charset="0"/>
              </a:rPr>
              <a:t>ESTILO?</a:t>
            </a:r>
            <a:endParaRPr lang="en-GB" sz="1400">
              <a:latin typeface="Arial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5715322" y="1203176"/>
            <a:ext cx="0" cy="135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5715322" y="4159101"/>
            <a:ext cx="0" cy="1597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3340422" y="2562076"/>
            <a:ext cx="1425575" cy="319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>
            <a:off x="6744021" y="2560489"/>
            <a:ext cx="1260455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V="1">
            <a:off x="3428679" y="3919388"/>
            <a:ext cx="1415106" cy="6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 flipV="1">
            <a:off x="6664647" y="3838425"/>
            <a:ext cx="141510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Rectangle 18"/>
          <p:cNvSpPr txBox="1">
            <a:spLocks noChangeArrowheads="1"/>
          </p:cNvSpPr>
          <p:nvPr/>
        </p:nvSpPr>
        <p:spPr>
          <a:xfrm>
            <a:off x="323528" y="2564904"/>
            <a:ext cx="2123976" cy="1073150"/>
          </a:xfrm>
          <a:prstGeom prst="rect">
            <a:avLst/>
          </a:prstGeom>
        </p:spPr>
        <p:txBody>
          <a:bodyPr/>
          <a:lstStyle>
            <a:lvl1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lang="en-GB" sz="3200" b="1" dirty="0">
                <a:solidFill>
                  <a:srgbClr val="4C0098"/>
                </a:solidFill>
                <a:latin typeface="+mj-lt"/>
                <a:ea typeface="+mj-ea"/>
                <a:cs typeface="+mj-cs"/>
              </a:defRPr>
            </a:lvl1pPr>
            <a:lvl2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2pPr>
            <a:lvl3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3pPr>
            <a:lvl4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4pPr>
            <a:lvl5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5pPr>
            <a:lvl6pPr marL="4572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6pPr>
            <a:lvl7pPr marL="9144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7pPr>
            <a:lvl8pPr marL="13716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8pPr>
            <a:lvl9pPr marL="18288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/>
              <a:t>Qué quiere la gente?</a:t>
            </a:r>
          </a:p>
        </p:txBody>
      </p:sp>
    </p:spTree>
    <p:extLst>
      <p:ext uri="{BB962C8B-B14F-4D97-AF65-F5344CB8AC3E}">
        <p14:creationId xmlns:p14="http://schemas.microsoft.com/office/powerpoint/2010/main" val="325871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347864" y="1844824"/>
            <a:ext cx="2138363" cy="4422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 sz="36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356177" y="1844824"/>
            <a:ext cx="2138362" cy="4422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 sz="36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5248102" y="3503761"/>
            <a:ext cx="1266825" cy="1104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5491" tIns="47745" rIns="95491" bIns="47745" anchor="ctr"/>
          <a:lstStyle/>
          <a:p>
            <a:pPr algn="ctr" defTabSz="955675"/>
            <a:r>
              <a:rPr lang="en-GB" sz="1900">
                <a:latin typeface="Arial" charset="0"/>
              </a:rPr>
              <a:t>Tu</a:t>
            </a:r>
          </a:p>
          <a:p>
            <a:pPr algn="ctr" defTabSz="955675"/>
            <a:r>
              <a:rPr lang="en-GB" sz="1900">
                <a:latin typeface="Arial" charset="0"/>
              </a:rPr>
              <a:t>idea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347864" y="1844824"/>
            <a:ext cx="2138363" cy="1658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6356177" y="1844824"/>
            <a:ext cx="2138362" cy="1658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3347864" y="4451499"/>
            <a:ext cx="2138363" cy="181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6356177" y="4372124"/>
            <a:ext cx="2138362" cy="1895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3427239" y="4214961"/>
            <a:ext cx="1820863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H="1" flipV="1">
            <a:off x="3347864" y="3187849"/>
            <a:ext cx="1900238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6514927" y="3108474"/>
            <a:ext cx="1979612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6514927" y="4214961"/>
            <a:ext cx="1979612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881264" y="2003574"/>
            <a:ext cx="1525588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900" b="1">
                <a:latin typeface="Arial" charset="0"/>
              </a:rPr>
              <a:t>Personas</a:t>
            </a:r>
            <a:endParaRPr lang="en-GB" sz="1900">
              <a:latin typeface="Arial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514927" y="2003574"/>
            <a:ext cx="18208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900" b="1">
                <a:latin typeface="Arial" charset="0"/>
              </a:rPr>
              <a:t>Empresas</a:t>
            </a:r>
            <a:endParaRPr lang="en-GB" sz="1900">
              <a:latin typeface="Arial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 rot="1409229">
            <a:off x="3822527" y="2964011"/>
            <a:ext cx="13462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900">
                <a:latin typeface="Arial" charset="0"/>
              </a:rPr>
              <a:t>Productos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 rot="41330">
            <a:off x="7148339" y="3745061"/>
            <a:ext cx="13462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900">
                <a:latin typeface="Arial" charset="0"/>
              </a:rPr>
              <a:t>Servicios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 rot="19925220">
            <a:off x="3666952" y="4458418"/>
            <a:ext cx="1346200" cy="973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900" dirty="0" err="1">
                <a:latin typeface="Arial" charset="0"/>
              </a:rPr>
              <a:t>Comercializar</a:t>
            </a:r>
            <a:r>
              <a:rPr lang="en-GB" sz="1900" dirty="0">
                <a:latin typeface="Arial" charset="0"/>
              </a:rPr>
              <a:t> </a:t>
            </a:r>
            <a:r>
              <a:rPr lang="en-GB" sz="1900" dirty="0" err="1">
                <a:latin typeface="Arial" charset="0"/>
              </a:rPr>
              <a:t>por</a:t>
            </a:r>
            <a:r>
              <a:rPr lang="en-GB" sz="1900" dirty="0">
                <a:latin typeface="Arial" charset="0"/>
              </a:rPr>
              <a:t> </a:t>
            </a:r>
            <a:r>
              <a:rPr lang="en-GB" sz="1900" dirty="0" err="1">
                <a:latin typeface="Arial" charset="0"/>
              </a:rPr>
              <a:t>terceros</a:t>
            </a:r>
            <a:endParaRPr lang="en-GB" sz="1900" dirty="0">
              <a:latin typeface="Arial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 rot="1566392">
            <a:off x="7067377" y="4538587"/>
            <a:ext cx="1346200" cy="973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900" dirty="0" err="1">
                <a:latin typeface="Arial" charset="0"/>
              </a:rPr>
              <a:t>Comercializar</a:t>
            </a:r>
            <a:r>
              <a:rPr lang="en-GB" sz="1900" dirty="0">
                <a:latin typeface="Arial" charset="0"/>
              </a:rPr>
              <a:t> </a:t>
            </a:r>
            <a:r>
              <a:rPr lang="en-GB" sz="1900" dirty="0" err="1">
                <a:latin typeface="Arial" charset="0"/>
              </a:rPr>
              <a:t>por</a:t>
            </a:r>
            <a:r>
              <a:rPr lang="en-GB" sz="1900" dirty="0">
                <a:latin typeface="Arial" charset="0"/>
              </a:rPr>
              <a:t> </a:t>
            </a:r>
            <a:r>
              <a:rPr lang="en-GB" sz="1900" dirty="0" err="1">
                <a:latin typeface="Arial" charset="0"/>
              </a:rPr>
              <a:t>terceros</a:t>
            </a:r>
            <a:endParaRPr lang="en-GB" sz="1900" dirty="0">
              <a:latin typeface="Arial" charset="0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 rot="56960">
            <a:off x="3665364" y="3745061"/>
            <a:ext cx="134461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900">
                <a:latin typeface="Arial" charset="0"/>
              </a:rPr>
              <a:t>Servicios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 rot="19974393">
            <a:off x="7068964" y="2727474"/>
            <a:ext cx="13462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900">
                <a:latin typeface="Arial" charset="0"/>
              </a:rPr>
              <a:t>Productos</a:t>
            </a:r>
          </a:p>
        </p:txBody>
      </p:sp>
      <p:sp>
        <p:nvSpPr>
          <p:cNvPr id="21" name="Rectangle 24"/>
          <p:cNvSpPr txBox="1">
            <a:spLocks noChangeArrowheads="1"/>
          </p:cNvSpPr>
          <p:nvPr/>
        </p:nvSpPr>
        <p:spPr>
          <a:xfrm>
            <a:off x="179512" y="836712"/>
            <a:ext cx="6353175" cy="1073150"/>
          </a:xfrm>
          <a:prstGeom prst="rect">
            <a:avLst/>
          </a:prstGeom>
        </p:spPr>
        <p:txBody>
          <a:bodyPr/>
          <a:lstStyle>
            <a:lvl1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lang="en-GB" sz="3200" b="1" dirty="0">
                <a:solidFill>
                  <a:srgbClr val="4C0098"/>
                </a:solidFill>
                <a:latin typeface="+mj-lt"/>
                <a:ea typeface="+mj-ea"/>
                <a:cs typeface="+mj-cs"/>
              </a:defRPr>
            </a:lvl1pPr>
            <a:lvl2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2pPr>
            <a:lvl3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3pPr>
            <a:lvl4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4pPr>
            <a:lvl5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5pPr>
            <a:lvl6pPr marL="4572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6pPr>
            <a:lvl7pPr marL="9144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7pPr>
            <a:lvl8pPr marL="13716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8pPr>
            <a:lvl9pPr marL="18288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dirty="0" err="1"/>
              <a:t>Desarrollar</a:t>
            </a:r>
            <a:r>
              <a:rPr lang="en-GB" dirty="0"/>
              <a:t> la Idea</a:t>
            </a:r>
          </a:p>
        </p:txBody>
      </p:sp>
    </p:spTree>
    <p:extLst>
      <p:ext uri="{BB962C8B-B14F-4D97-AF65-F5344CB8AC3E}">
        <p14:creationId xmlns:p14="http://schemas.microsoft.com/office/powerpoint/2010/main" val="3095130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130020" y="3140941"/>
            <a:ext cx="3916901" cy="1512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s-ES" sz="2000" b="1">
                <a:latin typeface="Arial" charset="0"/>
              </a:rPr>
              <a:t>Servicios para Empresas</a:t>
            </a:r>
          </a:p>
          <a:p>
            <a:pPr algn="ctr"/>
            <a:r>
              <a:rPr lang="es-ES" sz="1800" i="1">
                <a:latin typeface="Arial" charset="0"/>
              </a:rPr>
              <a:t>Cambio y reparación por seguridad.</a:t>
            </a:r>
          </a:p>
          <a:p>
            <a:pPr algn="ctr"/>
            <a:r>
              <a:rPr lang="es-ES" sz="1800" i="1">
                <a:latin typeface="Arial" charset="0"/>
              </a:rPr>
              <a:t>Botas, cambio y reparación.</a:t>
            </a:r>
          </a:p>
          <a:p>
            <a:pPr algn="ctr"/>
            <a:r>
              <a:rPr lang="es-ES" sz="1800" i="1">
                <a:latin typeface="Arial" charset="0"/>
              </a:rPr>
              <a:t>baile / circo / teatro</a:t>
            </a:r>
          </a:p>
          <a:p>
            <a:pPr algn="ctr"/>
            <a:r>
              <a:rPr lang="es-ES" sz="1800" i="1">
                <a:latin typeface="Arial" charset="0"/>
              </a:rPr>
              <a:t>zapatos, anuncios de zapatos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512" y="2852936"/>
            <a:ext cx="4245830" cy="1512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s-ES" sz="2000" b="1">
                <a:latin typeface="Arial" charset="0"/>
              </a:rPr>
              <a:t>Servicios para Consumidores</a:t>
            </a:r>
          </a:p>
          <a:p>
            <a:pPr algn="ctr"/>
            <a:r>
              <a:rPr lang="es-ES" sz="1800" i="1">
                <a:latin typeface="Arial" charset="0"/>
              </a:rPr>
              <a:t>Reparación, reparación</a:t>
            </a:r>
          </a:p>
          <a:p>
            <a:pPr algn="ctr"/>
            <a:r>
              <a:rPr lang="es-ES" sz="1800" i="1">
                <a:latin typeface="Arial" charset="0"/>
              </a:rPr>
              <a:t>colorear, reparaciones a domicilio,</a:t>
            </a:r>
          </a:p>
          <a:p>
            <a:pPr algn="ctr"/>
            <a:r>
              <a:rPr lang="es-ES" sz="1800" i="1">
                <a:latin typeface="Arial" charset="0"/>
              </a:rPr>
              <a:t>"Desinchar", refinado,</a:t>
            </a:r>
          </a:p>
          <a:p>
            <a:pPr algn="ctr"/>
            <a:r>
              <a:rPr lang="es-ES" sz="1800" i="1">
                <a:latin typeface="Arial" charset="0"/>
              </a:rPr>
              <a:t>a medida</a:t>
            </a: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4139952" y="3140968"/>
            <a:ext cx="1187450" cy="1277938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 anchor="ctr"/>
          <a:lstStyle/>
          <a:p>
            <a:pPr algn="ctr" defTabSz="955675"/>
            <a:r>
              <a:rPr lang="es-ES" sz="2400" b="1" i="1">
                <a:latin typeface="Arial" charset="0"/>
              </a:rPr>
              <a:t>Zapatos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23528" y="1196752"/>
            <a:ext cx="3955561" cy="1512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s-ES" sz="2000" b="1">
                <a:latin typeface="Arial" charset="0"/>
              </a:rPr>
              <a:t>Productos para Consumidores</a:t>
            </a:r>
          </a:p>
          <a:p>
            <a:pPr algn="ctr"/>
            <a:r>
              <a:rPr lang="es-ES" sz="1800" i="1">
                <a:latin typeface="Arial" charset="0"/>
              </a:rPr>
              <a:t>Zapatos, cordones, suelas, tacones,</a:t>
            </a:r>
          </a:p>
          <a:p>
            <a:pPr algn="ctr"/>
            <a:r>
              <a:rPr lang="es-ES" sz="1800" i="1">
                <a:latin typeface="Arial" charset="0"/>
              </a:rPr>
              <a:t>zapatos en materiales inusuales</a:t>
            </a:r>
          </a:p>
          <a:p>
            <a:pPr algn="ctr"/>
            <a:r>
              <a:rPr lang="es-ES" sz="1800" i="1">
                <a:latin typeface="Arial" charset="0"/>
              </a:rPr>
              <a:t>zapatos para diferentes propósitos,</a:t>
            </a:r>
          </a:p>
          <a:p>
            <a:pPr algn="ctr"/>
            <a:r>
              <a:rPr lang="es-ES" sz="1800" i="1">
                <a:latin typeface="Arial" charset="0"/>
              </a:rPr>
              <a:t>zapatillas de ballet y grifería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965424" y="1022575"/>
            <a:ext cx="3839694" cy="1789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s-ES" sz="2000" b="1">
                <a:latin typeface="Arial" charset="0"/>
              </a:rPr>
              <a:t>Productos para Empresas</a:t>
            </a:r>
          </a:p>
          <a:p>
            <a:pPr algn="ctr"/>
            <a:r>
              <a:rPr lang="es-ES" sz="1800" i="1">
                <a:latin typeface="Arial" charset="0"/>
              </a:rPr>
              <a:t>Calzado, fabricación de equipos.</a:t>
            </a:r>
          </a:p>
          <a:p>
            <a:pPr algn="ctr"/>
            <a:r>
              <a:rPr lang="es-ES" sz="1800" i="1">
                <a:latin typeface="Arial" charset="0"/>
              </a:rPr>
              <a:t>equipos de reparación de calzado,</a:t>
            </a:r>
          </a:p>
          <a:p>
            <a:pPr algn="ctr"/>
            <a:r>
              <a:rPr lang="es-ES" sz="1800" i="1">
                <a:latin typeface="Arial" charset="0"/>
              </a:rPr>
              <a:t>calzado de especialidad,</a:t>
            </a:r>
          </a:p>
          <a:p>
            <a:pPr algn="ctr"/>
            <a:r>
              <a:rPr lang="es-ES" sz="1800" i="1">
                <a:latin typeface="Arial" charset="0"/>
              </a:rPr>
              <a:t>zapatos resistentes a los químicos,</a:t>
            </a:r>
          </a:p>
          <a:p>
            <a:pPr algn="ctr"/>
            <a:r>
              <a:rPr lang="es-ES" sz="1800" i="1">
                <a:latin typeface="Arial" charset="0"/>
              </a:rPr>
              <a:t>protectores de zapatos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4581128"/>
            <a:ext cx="4163869" cy="1512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s-ES" sz="2000" b="1">
                <a:latin typeface="Arial" charset="0"/>
              </a:rPr>
              <a:t>Comercializacion Consumidores</a:t>
            </a:r>
          </a:p>
          <a:p>
            <a:pPr algn="ctr"/>
            <a:r>
              <a:rPr lang="es-ES" sz="1800" i="1">
                <a:latin typeface="Arial" charset="0"/>
              </a:rPr>
              <a:t>Tienda, móvil (furgoneta), puesto en el mercado, pedido por correo, puerta a puerta, franquicia, tienda en tienda, estaciones de tren, aeropuertos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076056" y="4694340"/>
            <a:ext cx="3452057" cy="1542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91" tIns="47745" rIns="95491" bIns="47745">
            <a:spAutoFit/>
          </a:bodyPr>
          <a:lstStyle>
            <a:lvl1pPr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567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s-ES" sz="2000" b="1" dirty="0">
                <a:latin typeface="Arial" charset="0"/>
              </a:rPr>
              <a:t>Comercialización Empresas</a:t>
            </a:r>
          </a:p>
          <a:p>
            <a:pPr algn="ctr"/>
            <a:r>
              <a:rPr lang="es-ES" sz="1800" i="1" dirty="0">
                <a:latin typeface="Arial" charset="0"/>
              </a:rPr>
              <a:t>Móvil a oficinas, pedidos por correo a empresas, representantes por </a:t>
            </a:r>
            <a:r>
              <a:rPr lang="es-ES" sz="1800" i="1" dirty="0" err="1">
                <a:latin typeface="Arial" charset="0"/>
              </a:rPr>
              <a:t>cunta</a:t>
            </a:r>
            <a:r>
              <a:rPr lang="es-ES" sz="1800" i="1" dirty="0">
                <a:latin typeface="Arial" charset="0"/>
              </a:rPr>
              <a:t> propia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14470" y="3797339"/>
            <a:ext cx="184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1600"/>
          </a:p>
        </p:txBody>
      </p:sp>
    </p:spTree>
    <p:extLst>
      <p:ext uri="{BB962C8B-B14F-4D97-AF65-F5344CB8AC3E}">
        <p14:creationId xmlns:p14="http://schemas.microsoft.com/office/powerpoint/2010/main" val="3095130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95536" y="3933056"/>
            <a:ext cx="1644578" cy="114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91" tIns="47745" rIns="95491" bIns="47745">
            <a:spAutoFit/>
          </a:bodyPr>
          <a:lstStyle/>
          <a:p>
            <a:pPr algn="ctr" defTabSz="955675" eaLnBrk="1" hangingPunct="1"/>
            <a:r>
              <a:rPr lang="es-ES" sz="1700" b="1" dirty="0">
                <a:latin typeface="Arial" charset="0"/>
                <a:cs typeface="Times New Roman" charset="0"/>
              </a:rPr>
              <a:t>Evaluar con Nota entre </a:t>
            </a:r>
            <a:endParaRPr lang="es-ES" sz="1300" dirty="0">
              <a:latin typeface="Arial" charset="0"/>
              <a:cs typeface="Times New Roman" charset="0"/>
            </a:endParaRPr>
          </a:p>
          <a:p>
            <a:pPr algn="ctr" defTabSz="955675"/>
            <a:r>
              <a:rPr lang="es-ES" sz="1700" b="1" dirty="0">
                <a:latin typeface="Arial" charset="0"/>
                <a:cs typeface="Times New Roman" charset="0"/>
              </a:rPr>
              <a:t>0 &amp; 12 para cada criterio</a:t>
            </a:r>
            <a:endParaRPr lang="es-ES" sz="2500" dirty="0">
              <a:latin typeface="Arial" charset="0"/>
            </a:endParaRPr>
          </a:p>
        </p:txBody>
      </p:sp>
      <p:sp>
        <p:nvSpPr>
          <p:cNvPr id="14" name="Rectangle 17"/>
          <p:cNvSpPr txBox="1">
            <a:spLocks noChangeArrowheads="1"/>
          </p:cNvSpPr>
          <p:nvPr/>
        </p:nvSpPr>
        <p:spPr>
          <a:xfrm>
            <a:off x="179512" y="1556792"/>
            <a:ext cx="1944216" cy="1073150"/>
          </a:xfrm>
          <a:prstGeom prst="rect">
            <a:avLst/>
          </a:prstGeom>
        </p:spPr>
        <p:txBody>
          <a:bodyPr/>
          <a:lstStyle>
            <a:lvl1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lang="en-GB" sz="3200" b="1" dirty="0">
                <a:solidFill>
                  <a:srgbClr val="4C0098"/>
                </a:solidFill>
                <a:latin typeface="+mj-lt"/>
                <a:ea typeface="+mj-ea"/>
                <a:cs typeface="+mj-cs"/>
              </a:defRPr>
            </a:lvl1pPr>
            <a:lvl2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2pPr>
            <a:lvl3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3pPr>
            <a:lvl4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4pPr>
            <a:lvl5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5pPr>
            <a:lvl6pPr marL="4572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6pPr>
            <a:lvl7pPr marL="9144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7pPr>
            <a:lvl8pPr marL="13716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8pPr>
            <a:lvl9pPr marL="18288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s-ES" dirty="0" err="1"/>
              <a:t>Seleccion</a:t>
            </a:r>
            <a:r>
              <a:rPr lang="es-ES" dirty="0"/>
              <a:t> de Ideas (Filtro)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821680"/>
            <a:ext cx="5570258" cy="555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473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3528" y="1124744"/>
            <a:ext cx="4015977" cy="505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91" tIns="47745" rIns="95491" bIns="47745">
            <a:spAutoFit/>
          </a:bodyPr>
          <a:lstStyle>
            <a:lvl1pPr defTabSz="955675"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defTabSz="955675"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955675"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955675"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955675"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s-ES" sz="1500" b="0" dirty="0">
                <a:solidFill>
                  <a:schemeClr val="tx1"/>
                </a:solidFill>
                <a:cs typeface="+mn-cs"/>
              </a:rPr>
              <a:t>Intenta evitar las siguientes respuestas a una nueva idea: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 dirty="0">
                <a:solidFill>
                  <a:schemeClr val="tx1"/>
                </a:solidFill>
                <a:cs typeface="+mn-cs"/>
              </a:rPr>
              <a:t> Ya lo hemos intentado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 dirty="0">
                <a:solidFill>
                  <a:schemeClr val="tx1"/>
                </a:solidFill>
                <a:cs typeface="+mn-cs"/>
              </a:rPr>
              <a:t> Tardaría demasiado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 dirty="0">
                <a:solidFill>
                  <a:schemeClr val="tx1"/>
                </a:solidFill>
                <a:cs typeface="+mn-cs"/>
              </a:rPr>
              <a:t> </a:t>
            </a:r>
            <a:r>
              <a:rPr lang="es-ES" sz="1500" b="0" dirty="0" err="1">
                <a:solidFill>
                  <a:schemeClr val="tx1"/>
                </a:solidFill>
                <a:cs typeface="+mn-cs"/>
              </a:rPr>
              <a:t>Costaria</a:t>
            </a:r>
            <a:r>
              <a:rPr lang="es-ES" sz="1500" b="0" dirty="0">
                <a:solidFill>
                  <a:schemeClr val="tx1"/>
                </a:solidFill>
                <a:cs typeface="+mn-cs"/>
              </a:rPr>
              <a:t> demasiado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 dirty="0">
                <a:solidFill>
                  <a:schemeClr val="tx1"/>
                </a:solidFill>
                <a:cs typeface="+mn-cs"/>
              </a:rPr>
              <a:t> Ese no es mi trabajo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 dirty="0">
                <a:solidFill>
                  <a:schemeClr val="tx1"/>
                </a:solidFill>
                <a:cs typeface="+mn-cs"/>
              </a:rPr>
              <a:t> Ese no es tu trabajo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 dirty="0">
                <a:solidFill>
                  <a:schemeClr val="tx1"/>
                </a:solidFill>
                <a:cs typeface="+mn-cs"/>
              </a:rPr>
              <a:t> </a:t>
            </a:r>
            <a:r>
              <a:rPr lang="es-ES" sz="1500" b="0" dirty="0" err="1">
                <a:solidFill>
                  <a:schemeClr val="tx1"/>
                </a:solidFill>
                <a:cs typeface="+mn-cs"/>
              </a:rPr>
              <a:t>Aqui</a:t>
            </a:r>
            <a:r>
              <a:rPr lang="es-ES" sz="1500" b="0" dirty="0">
                <a:solidFill>
                  <a:schemeClr val="tx1"/>
                </a:solidFill>
                <a:cs typeface="+mn-cs"/>
              </a:rPr>
              <a:t> no se hace de esta manera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 dirty="0">
                <a:solidFill>
                  <a:schemeClr val="tx1"/>
                </a:solidFill>
                <a:cs typeface="+mn-cs"/>
              </a:rPr>
              <a:t> ¿Por qué no me escribes?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 dirty="0">
                <a:solidFill>
                  <a:schemeClr val="tx1"/>
                </a:solidFill>
                <a:cs typeface="+mn-cs"/>
              </a:rPr>
              <a:t> Es imposible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 dirty="0">
                <a:solidFill>
                  <a:schemeClr val="tx1"/>
                </a:solidFill>
                <a:cs typeface="+mn-cs"/>
              </a:rPr>
              <a:t> Tal vez el próximo año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 dirty="0">
                <a:solidFill>
                  <a:schemeClr val="tx1"/>
                </a:solidFill>
                <a:cs typeface="+mn-cs"/>
              </a:rPr>
              <a:t> Puede que tengas razón, pero ...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 dirty="0">
                <a:solidFill>
                  <a:schemeClr val="tx1"/>
                </a:solidFill>
                <a:cs typeface="+mn-cs"/>
              </a:rPr>
              <a:t> Esa es una idea estúpida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 dirty="0">
                <a:solidFill>
                  <a:schemeClr val="tx1"/>
                </a:solidFill>
                <a:cs typeface="+mn-cs"/>
              </a:rPr>
              <a:t> Nuestros clientes nunca te lo compran.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 dirty="0">
                <a:solidFill>
                  <a:schemeClr val="tx1"/>
                </a:solidFill>
                <a:cs typeface="+mn-cs"/>
              </a:rPr>
              <a:t>No puedes hacer eso aquí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716016" y="1628800"/>
            <a:ext cx="3672408" cy="3905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491" tIns="47745" rIns="95491" bIns="47745">
            <a:spAutoFit/>
          </a:bodyPr>
          <a:lstStyle>
            <a:lvl1pPr defTabSz="955675"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defTabSz="955675"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955675"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955675"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955675"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>
                <a:solidFill>
                  <a:schemeClr val="tx1"/>
                </a:solidFill>
              </a:rPr>
              <a:t> Yo ya lo tengo claro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>
                <a:solidFill>
                  <a:schemeClr val="tx1"/>
                </a:solidFill>
              </a:rPr>
              <a:t>No creo que eso sea importante.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>
                <a:solidFill>
                  <a:schemeClr val="tx1"/>
                </a:solidFill>
              </a:rPr>
              <a:t> Esas personas no cuentan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>
                <a:solidFill>
                  <a:schemeClr val="tx1"/>
                </a:solidFill>
              </a:rPr>
              <a:t> No necesito más información.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>
                <a:solidFill>
                  <a:schemeClr val="tx1"/>
                </a:solidFill>
              </a:rPr>
              <a:t> Es lo suficientemente bueno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>
                <a:solidFill>
                  <a:schemeClr val="tx1"/>
                </a:solidFill>
              </a:rPr>
              <a:t> "Si no está roto, no lo repare"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>
                <a:solidFill>
                  <a:schemeClr val="tx1"/>
                </a:solidFill>
              </a:rPr>
              <a:t> Nuestra empresa es demasiado pequeña.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>
                <a:solidFill>
                  <a:schemeClr val="tx1"/>
                </a:solidFill>
              </a:rPr>
              <a:t> Nuestra empresa es demasiado grande.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>
                <a:solidFill>
                  <a:schemeClr val="tx1"/>
                </a:solidFill>
              </a:rPr>
              <a:t> No tenemos tiempo ahora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s-ES" sz="1500" b="0">
                <a:solidFill>
                  <a:schemeClr val="tx1"/>
                </a:solidFill>
              </a:rPr>
              <a:t> Eso me parece ridículo</a:t>
            </a:r>
            <a:endParaRPr lang="es-ES" sz="1900" b="0">
              <a:solidFill>
                <a:schemeClr val="tx1"/>
              </a:solidFill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4427984" y="987698"/>
            <a:ext cx="4336951" cy="1073150"/>
          </a:xfrm>
          <a:prstGeom prst="rect">
            <a:avLst/>
          </a:prstGeom>
        </p:spPr>
        <p:txBody>
          <a:bodyPr/>
          <a:lstStyle>
            <a:lvl1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lang="en-GB" sz="3200" b="1" dirty="0">
                <a:solidFill>
                  <a:srgbClr val="4C0098"/>
                </a:solidFill>
                <a:latin typeface="+mj-lt"/>
                <a:ea typeface="+mj-ea"/>
                <a:cs typeface="+mj-cs"/>
              </a:defRPr>
            </a:lvl1pPr>
            <a:lvl2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2pPr>
            <a:lvl3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3pPr>
            <a:lvl4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4pPr>
            <a:lvl5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5pPr>
            <a:lvl6pPr marL="4572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6pPr>
            <a:lvl7pPr marL="9144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7pPr>
            <a:lvl8pPr marL="13716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8pPr>
            <a:lvl9pPr marL="18288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dirty="0"/>
              <a:t>ASESINOS DE IDEAS</a:t>
            </a:r>
          </a:p>
        </p:txBody>
      </p:sp>
    </p:spTree>
    <p:extLst>
      <p:ext uri="{BB962C8B-B14F-4D97-AF65-F5344CB8AC3E}">
        <p14:creationId xmlns:p14="http://schemas.microsoft.com/office/powerpoint/2010/main" val="3095130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ED550-0692-2142-B272-6EDBE9500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074193"/>
            <a:ext cx="8153400" cy="709613"/>
          </a:xfrm>
        </p:spPr>
        <p:txBody>
          <a:bodyPr/>
          <a:lstStyle/>
          <a:p>
            <a:r>
              <a:rPr lang="es-ES_tradnl" dirty="0"/>
              <a:t>¿Preguntas?</a:t>
            </a:r>
          </a:p>
        </p:txBody>
      </p:sp>
    </p:spTree>
    <p:extLst>
      <p:ext uri="{BB962C8B-B14F-4D97-AF65-F5344CB8AC3E}">
        <p14:creationId xmlns:p14="http://schemas.microsoft.com/office/powerpoint/2010/main" val="2647801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 txBox="1">
            <a:spLocks noChangeArrowheads="1"/>
          </p:cNvSpPr>
          <p:nvPr/>
        </p:nvSpPr>
        <p:spPr>
          <a:xfrm>
            <a:off x="1619672" y="1196752"/>
            <a:ext cx="6353175" cy="1073150"/>
          </a:xfrm>
          <a:prstGeom prst="rect">
            <a:avLst/>
          </a:prstGeom>
        </p:spPr>
        <p:txBody>
          <a:bodyPr/>
          <a:lstStyle>
            <a:lvl1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lang="en-GB" sz="3200" b="1" dirty="0">
                <a:solidFill>
                  <a:srgbClr val="4C0098"/>
                </a:solidFill>
                <a:latin typeface="+mj-lt"/>
                <a:ea typeface="+mj-ea"/>
                <a:cs typeface="+mj-cs"/>
              </a:defRPr>
            </a:lvl1pPr>
            <a:lvl2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2pPr>
            <a:lvl3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3pPr>
            <a:lvl4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4pPr>
            <a:lvl5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5pPr>
            <a:lvl6pPr marL="4572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6pPr>
            <a:lvl7pPr marL="9144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7pPr>
            <a:lvl8pPr marL="13716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8pPr>
            <a:lvl9pPr marL="18288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/>
              <a:t>Objetivos de la Sesión</a:t>
            </a:r>
          </a:p>
        </p:txBody>
      </p:sp>
      <p:sp>
        <p:nvSpPr>
          <p:cNvPr id="7" name="Rectangle 9"/>
          <p:cNvSpPr txBox="1">
            <a:spLocks noChangeArrowheads="1"/>
          </p:cNvSpPr>
          <p:nvPr/>
        </p:nvSpPr>
        <p:spPr>
          <a:xfrm>
            <a:off x="1619672" y="2492896"/>
            <a:ext cx="6307138" cy="205710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s-ES" dirty="0"/>
              <a:t>Permitirte a analizar las claves de éxito de tu </a:t>
            </a:r>
            <a:r>
              <a:rPr lang="es-ES" dirty="0" err="1"/>
              <a:t>start</a:t>
            </a:r>
            <a:r>
              <a:rPr lang="es-ES" dirty="0"/>
              <a:t>-up  </a:t>
            </a:r>
          </a:p>
          <a:p>
            <a:pPr>
              <a:defRPr/>
            </a:pPr>
            <a:endParaRPr lang="es-ES" dirty="0"/>
          </a:p>
          <a:p>
            <a:pPr>
              <a:defRPr/>
            </a:pPr>
            <a:r>
              <a:rPr lang="es-ES" dirty="0"/>
              <a:t>Analizar tus capacidades emprendedoras</a:t>
            </a:r>
          </a:p>
        </p:txBody>
      </p:sp>
    </p:spTree>
    <p:extLst>
      <p:ext uri="{BB962C8B-B14F-4D97-AF65-F5344CB8AC3E}">
        <p14:creationId xmlns:p14="http://schemas.microsoft.com/office/powerpoint/2010/main" val="112540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1259632" y="934537"/>
            <a:ext cx="6353175" cy="594196"/>
          </a:xfrm>
          <a:prstGeom prst="rect">
            <a:avLst/>
          </a:prstGeom>
        </p:spPr>
        <p:txBody>
          <a:bodyPr/>
          <a:lstStyle>
            <a:lvl1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lang="en-GB" sz="3200" b="1" dirty="0">
                <a:solidFill>
                  <a:srgbClr val="4C0098"/>
                </a:solidFill>
                <a:latin typeface="+mj-lt"/>
                <a:ea typeface="+mj-ea"/>
                <a:cs typeface="+mj-cs"/>
              </a:defRPr>
            </a:lvl1pPr>
            <a:lvl2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2pPr>
            <a:lvl3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3pPr>
            <a:lvl4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4pPr>
            <a:lvl5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5pPr>
            <a:lvl6pPr marL="4572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6pPr>
            <a:lvl7pPr marL="9144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7pPr>
            <a:lvl8pPr marL="13716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8pPr>
            <a:lvl9pPr marL="18288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dirty="0" err="1"/>
              <a:t>Porqué</a:t>
            </a:r>
            <a:r>
              <a:rPr lang="en-GB" dirty="0"/>
              <a:t> </a:t>
            </a:r>
            <a:r>
              <a:rPr lang="en-GB" dirty="0" err="1"/>
              <a:t>Generar</a:t>
            </a:r>
            <a:r>
              <a:rPr lang="en-GB" dirty="0"/>
              <a:t> Ideas?</a:t>
            </a:r>
          </a:p>
        </p:txBody>
      </p:sp>
      <p:sp>
        <p:nvSpPr>
          <p:cNvPr id="3" name="Rectangle 2"/>
          <p:cNvSpPr/>
          <p:nvPr/>
        </p:nvSpPr>
        <p:spPr>
          <a:xfrm>
            <a:off x="290246" y="1772816"/>
            <a:ext cx="43204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latin typeface="Arial" charset="0"/>
              </a:rPr>
              <a:t>ANTES DE EMPEZAR:</a:t>
            </a:r>
          </a:p>
          <a:p>
            <a:endParaRPr lang="es-ES" sz="2400" b="1" dirty="0">
              <a:latin typeface="Arial" charset="0"/>
            </a:endParaRPr>
          </a:p>
          <a:p>
            <a:pPr>
              <a:buFont typeface="Arial" charset="0"/>
              <a:buChar char="•"/>
            </a:pPr>
            <a:r>
              <a:rPr lang="es-ES" sz="2400" dirty="0">
                <a:latin typeface="Arial" charset="0"/>
              </a:rPr>
              <a:t>Fortalecer las ideas existentes.</a:t>
            </a:r>
          </a:p>
          <a:p>
            <a:pPr>
              <a:buFont typeface="Arial" charset="0"/>
              <a:buChar char="•"/>
            </a:pPr>
            <a:r>
              <a:rPr lang="es-ES" sz="2400" dirty="0">
                <a:latin typeface="Arial" charset="0"/>
              </a:rPr>
              <a:t>Encontrar una idea más interesante.</a:t>
            </a:r>
          </a:p>
          <a:p>
            <a:pPr>
              <a:buFont typeface="Arial" charset="0"/>
              <a:buChar char="•"/>
            </a:pPr>
            <a:r>
              <a:rPr lang="es-ES" sz="2400" dirty="0">
                <a:latin typeface="Arial" charset="0"/>
              </a:rPr>
              <a:t>Adaptar tu idea para que se diferencie de la competencia.</a:t>
            </a:r>
          </a:p>
          <a:p>
            <a:pPr>
              <a:buFont typeface="Arial" charset="0"/>
              <a:buChar char="•"/>
            </a:pPr>
            <a:r>
              <a:rPr lang="es-ES" sz="2400" dirty="0">
                <a:latin typeface="Arial" charset="0"/>
              </a:rPr>
              <a:t>Si al principio no tienes éxito ... prueba una nueva idea</a:t>
            </a:r>
          </a:p>
          <a:p>
            <a:pPr>
              <a:buFont typeface="Arial" charset="0"/>
              <a:buChar char="•"/>
            </a:pPr>
            <a:r>
              <a:rPr lang="es-ES" sz="2400" dirty="0">
                <a:latin typeface="Arial" charset="0"/>
              </a:rPr>
              <a:t>Crear mejores ideas</a:t>
            </a:r>
          </a:p>
        </p:txBody>
      </p:sp>
      <p:sp>
        <p:nvSpPr>
          <p:cNvPr id="4" name="Rectangle 3"/>
          <p:cNvSpPr/>
          <p:nvPr/>
        </p:nvSpPr>
        <p:spPr>
          <a:xfrm>
            <a:off x="4610726" y="1772816"/>
            <a:ext cx="43204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latin typeface="Arial" charset="0"/>
              </a:rPr>
              <a:t>DESPUÉS DE COMENZAR:</a:t>
            </a:r>
          </a:p>
          <a:p>
            <a:endParaRPr lang="es-ES" sz="2400" b="1" dirty="0">
              <a:latin typeface="Arial" charset="0"/>
            </a:endParaRPr>
          </a:p>
          <a:p>
            <a:pPr>
              <a:buFont typeface="Arial" charset="0"/>
              <a:buChar char="•"/>
            </a:pPr>
            <a:r>
              <a:rPr lang="es-ES" sz="2400" dirty="0">
                <a:latin typeface="Arial" charset="0"/>
              </a:rPr>
              <a:t>Ciclo de vida del producto</a:t>
            </a:r>
          </a:p>
          <a:p>
            <a:pPr>
              <a:buFont typeface="Arial" charset="0"/>
              <a:buChar char="•"/>
            </a:pPr>
            <a:r>
              <a:rPr lang="es-ES" sz="2400" dirty="0">
                <a:latin typeface="Arial" charset="0"/>
              </a:rPr>
              <a:t>Diversificación de riesgos</a:t>
            </a:r>
          </a:p>
          <a:p>
            <a:pPr>
              <a:buFont typeface="Arial" charset="0"/>
              <a:buChar char="•"/>
            </a:pPr>
            <a:r>
              <a:rPr lang="es-ES" sz="2400" dirty="0">
                <a:latin typeface="Arial" charset="0"/>
              </a:rPr>
              <a:t>Crecimiento</a:t>
            </a:r>
          </a:p>
          <a:p>
            <a:pPr>
              <a:buFont typeface="Arial" charset="0"/>
              <a:buChar char="•"/>
            </a:pPr>
            <a:r>
              <a:rPr lang="es-ES" sz="2400" dirty="0">
                <a:latin typeface="Arial" charset="0"/>
              </a:rPr>
              <a:t>Para mantenerse en la vanguardia y poder competir</a:t>
            </a:r>
          </a:p>
          <a:p>
            <a:pPr>
              <a:buFont typeface="Arial" charset="0"/>
              <a:buChar char="•"/>
            </a:pPr>
            <a:r>
              <a:rPr lang="es-ES" sz="2400" dirty="0">
                <a:latin typeface="Arial" charset="0"/>
              </a:rPr>
              <a:t>Motivación</a:t>
            </a:r>
          </a:p>
        </p:txBody>
      </p:sp>
    </p:spTree>
    <p:extLst>
      <p:ext uri="{BB962C8B-B14F-4D97-AF65-F5344CB8AC3E}">
        <p14:creationId xmlns:p14="http://schemas.microsoft.com/office/powerpoint/2010/main" val="32587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3" name="Rectangle 33"/>
          <p:cNvSpPr>
            <a:spLocks noGrp="1" noChangeArrowheads="1"/>
          </p:cNvSpPr>
          <p:nvPr>
            <p:ph type="title"/>
          </p:nvPr>
        </p:nvSpPr>
        <p:spPr>
          <a:xfrm>
            <a:off x="169863" y="879476"/>
            <a:ext cx="8720137" cy="509587"/>
          </a:xfrm>
        </p:spPr>
        <p:txBody>
          <a:bodyPr/>
          <a:lstStyle/>
          <a:p>
            <a:pPr>
              <a:defRPr/>
            </a:pPr>
            <a:r>
              <a:rPr lang="es-ES" dirty="0"/>
              <a:t>La Generación de nuevas y mejoras ideas</a:t>
            </a:r>
          </a:p>
        </p:txBody>
      </p:sp>
      <p:sp>
        <p:nvSpPr>
          <p:cNvPr id="12290" name="Oval 4"/>
          <p:cNvSpPr>
            <a:spLocks noChangeArrowheads="1"/>
          </p:cNvSpPr>
          <p:nvPr/>
        </p:nvSpPr>
        <p:spPr bwMode="auto">
          <a:xfrm>
            <a:off x="3460750" y="3340100"/>
            <a:ext cx="2000250" cy="55721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sz="3200"/>
              <a:t>Ideas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4370388" y="1377950"/>
            <a:ext cx="1484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b="0"/>
              <a:t>Recursos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6550025" y="1377950"/>
            <a:ext cx="1963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b="0"/>
              <a:t>Necesidades</a:t>
            </a:r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 flipV="1">
            <a:off x="4421188" y="2073275"/>
            <a:ext cx="1279525" cy="1266825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5576888" y="1776413"/>
            <a:ext cx="11255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Pensar</a:t>
            </a: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6405563" y="2117725"/>
            <a:ext cx="15335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200" b="0"/>
              <a:t>Problemas</a:t>
            </a:r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6075363" y="2746375"/>
            <a:ext cx="2032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Visitar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Nuevos sitios</a:t>
            </a:r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 flipV="1">
            <a:off x="5219700" y="3036888"/>
            <a:ext cx="800100" cy="3937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298" name="Text Box 12"/>
          <p:cNvSpPr txBox="1">
            <a:spLocks noChangeArrowheads="1"/>
          </p:cNvSpPr>
          <p:nvPr/>
        </p:nvSpPr>
        <p:spPr bwMode="auto">
          <a:xfrm>
            <a:off x="6646863" y="3840163"/>
            <a:ext cx="9461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200" b="0"/>
              <a:t>Media</a:t>
            </a:r>
          </a:p>
        </p:txBody>
      </p:sp>
      <p:sp>
        <p:nvSpPr>
          <p:cNvPr id="12299" name="Text Box 13"/>
          <p:cNvSpPr txBox="1">
            <a:spLocks noChangeArrowheads="1"/>
          </p:cNvSpPr>
          <p:nvPr/>
        </p:nvSpPr>
        <p:spPr bwMode="auto">
          <a:xfrm>
            <a:off x="6246813" y="4143375"/>
            <a:ext cx="20812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Mirar/Estudiar</a:t>
            </a:r>
          </a:p>
        </p:txBody>
      </p:sp>
      <p:sp>
        <p:nvSpPr>
          <p:cNvPr id="12300" name="Line 14"/>
          <p:cNvSpPr>
            <a:spLocks noChangeShapeType="1"/>
          </p:cNvSpPr>
          <p:nvPr/>
        </p:nvSpPr>
        <p:spPr bwMode="auto">
          <a:xfrm>
            <a:off x="5314950" y="3756025"/>
            <a:ext cx="1028700" cy="560388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01" name="Text Box 15"/>
          <p:cNvSpPr txBox="1">
            <a:spLocks noChangeArrowheads="1"/>
          </p:cNvSpPr>
          <p:nvPr/>
        </p:nvSpPr>
        <p:spPr bwMode="auto">
          <a:xfrm>
            <a:off x="6407150" y="4548188"/>
            <a:ext cx="17065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200" b="0"/>
              <a:t>En su barrio</a:t>
            </a:r>
          </a:p>
        </p:txBody>
      </p:sp>
      <p:sp>
        <p:nvSpPr>
          <p:cNvPr id="12302" name="Line 16"/>
          <p:cNvSpPr>
            <a:spLocks noChangeShapeType="1"/>
          </p:cNvSpPr>
          <p:nvPr/>
        </p:nvSpPr>
        <p:spPr bwMode="auto">
          <a:xfrm>
            <a:off x="4421188" y="3897313"/>
            <a:ext cx="996950" cy="1309687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03" name="Text Box 17"/>
          <p:cNvSpPr txBox="1">
            <a:spLocks noChangeArrowheads="1"/>
          </p:cNvSpPr>
          <p:nvPr/>
        </p:nvSpPr>
        <p:spPr bwMode="auto">
          <a:xfrm>
            <a:off x="4883150" y="5176838"/>
            <a:ext cx="14541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Escuchar</a:t>
            </a:r>
          </a:p>
        </p:txBody>
      </p:sp>
      <p:sp>
        <p:nvSpPr>
          <p:cNvPr id="12304" name="Text Box 18"/>
          <p:cNvSpPr txBox="1">
            <a:spLocks noChangeArrowheads="1"/>
          </p:cNvSpPr>
          <p:nvPr/>
        </p:nvSpPr>
        <p:spPr bwMode="auto">
          <a:xfrm>
            <a:off x="6242050" y="5502275"/>
            <a:ext cx="1512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b="0"/>
              <a:t>Visitantes</a:t>
            </a:r>
          </a:p>
        </p:txBody>
      </p:sp>
      <p:sp>
        <p:nvSpPr>
          <p:cNvPr id="12305" name="Text Box 19"/>
          <p:cNvSpPr txBox="1">
            <a:spLocks noChangeArrowheads="1"/>
          </p:cNvSpPr>
          <p:nvPr/>
        </p:nvSpPr>
        <p:spPr bwMode="auto">
          <a:xfrm>
            <a:off x="4859338" y="5813425"/>
            <a:ext cx="25796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200" b="0"/>
              <a:t>Familia &amp; Amigas</a:t>
            </a:r>
          </a:p>
        </p:txBody>
      </p:sp>
      <p:sp>
        <p:nvSpPr>
          <p:cNvPr id="12306" name="Text Box 20"/>
          <p:cNvSpPr txBox="1">
            <a:spLocks noChangeArrowheads="1"/>
          </p:cNvSpPr>
          <p:nvPr/>
        </p:nvSpPr>
        <p:spPr bwMode="auto">
          <a:xfrm>
            <a:off x="4324350" y="5526088"/>
            <a:ext cx="101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b="0"/>
              <a:t>Media</a:t>
            </a:r>
          </a:p>
        </p:txBody>
      </p:sp>
      <p:sp>
        <p:nvSpPr>
          <p:cNvPr id="12307" name="Line 21"/>
          <p:cNvSpPr>
            <a:spLocks noChangeShapeType="1"/>
          </p:cNvSpPr>
          <p:nvPr/>
        </p:nvSpPr>
        <p:spPr bwMode="auto">
          <a:xfrm flipH="1" flipV="1">
            <a:off x="2660650" y="2174875"/>
            <a:ext cx="1200150" cy="1216025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08" name="Text Box 22"/>
          <p:cNvSpPr txBox="1">
            <a:spLocks noChangeArrowheads="1"/>
          </p:cNvSpPr>
          <p:nvPr/>
        </p:nvSpPr>
        <p:spPr bwMode="auto">
          <a:xfrm>
            <a:off x="1860550" y="1785938"/>
            <a:ext cx="12033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Empleo</a:t>
            </a:r>
          </a:p>
        </p:txBody>
      </p:sp>
      <p:sp>
        <p:nvSpPr>
          <p:cNvPr id="12309" name="Line 23"/>
          <p:cNvSpPr>
            <a:spLocks noChangeShapeType="1"/>
          </p:cNvSpPr>
          <p:nvPr/>
        </p:nvSpPr>
        <p:spPr bwMode="auto">
          <a:xfrm flipH="1" flipV="1">
            <a:off x="2341563" y="3138488"/>
            <a:ext cx="1119187" cy="506412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10" name="Text Box 24"/>
          <p:cNvSpPr txBox="1">
            <a:spLocks noChangeArrowheads="1"/>
          </p:cNvSpPr>
          <p:nvPr/>
        </p:nvSpPr>
        <p:spPr bwMode="auto">
          <a:xfrm>
            <a:off x="727075" y="2901950"/>
            <a:ext cx="17684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Habilidades</a:t>
            </a:r>
          </a:p>
        </p:txBody>
      </p:sp>
      <p:sp>
        <p:nvSpPr>
          <p:cNvPr id="12311" name="Text Box 25"/>
          <p:cNvSpPr txBox="1">
            <a:spLocks noChangeArrowheads="1"/>
          </p:cNvSpPr>
          <p:nvPr/>
        </p:nvSpPr>
        <p:spPr bwMode="auto">
          <a:xfrm>
            <a:off x="1744663" y="2611438"/>
            <a:ext cx="10556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200" b="0"/>
              <a:t>Formal</a:t>
            </a:r>
          </a:p>
        </p:txBody>
      </p:sp>
      <p:sp>
        <p:nvSpPr>
          <p:cNvPr id="12312" name="Text Box 26"/>
          <p:cNvSpPr txBox="1">
            <a:spLocks noChangeArrowheads="1"/>
          </p:cNvSpPr>
          <p:nvPr/>
        </p:nvSpPr>
        <p:spPr bwMode="auto">
          <a:xfrm>
            <a:off x="1365250" y="3281363"/>
            <a:ext cx="11969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200" b="0"/>
              <a:t>Informal</a:t>
            </a:r>
          </a:p>
        </p:txBody>
      </p:sp>
      <p:sp>
        <p:nvSpPr>
          <p:cNvPr id="12313" name="Line 27"/>
          <p:cNvSpPr>
            <a:spLocks noChangeShapeType="1"/>
          </p:cNvSpPr>
          <p:nvPr/>
        </p:nvSpPr>
        <p:spPr bwMode="auto">
          <a:xfrm flipH="1">
            <a:off x="2544763" y="3787775"/>
            <a:ext cx="1090612" cy="522288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14" name="Text Box 28"/>
          <p:cNvSpPr txBox="1">
            <a:spLocks noChangeArrowheads="1"/>
          </p:cNvSpPr>
          <p:nvPr/>
        </p:nvSpPr>
        <p:spPr bwMode="auto">
          <a:xfrm>
            <a:off x="1365250" y="4198938"/>
            <a:ext cx="10620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200"/>
              <a:t>Hobby</a:t>
            </a:r>
          </a:p>
        </p:txBody>
      </p:sp>
      <p:sp>
        <p:nvSpPr>
          <p:cNvPr id="12315" name="Line 29"/>
          <p:cNvSpPr>
            <a:spLocks noChangeShapeType="1"/>
          </p:cNvSpPr>
          <p:nvPr/>
        </p:nvSpPr>
        <p:spPr bwMode="auto">
          <a:xfrm flipH="1">
            <a:off x="3060700" y="3848100"/>
            <a:ext cx="879475" cy="1366838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316" name="Text Box 30"/>
          <p:cNvSpPr txBox="1">
            <a:spLocks noChangeArrowheads="1"/>
          </p:cNvSpPr>
          <p:nvPr/>
        </p:nvSpPr>
        <p:spPr bwMode="auto">
          <a:xfrm>
            <a:off x="498475" y="5345113"/>
            <a:ext cx="370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/>
              <a:t>Las Redes de contactos</a:t>
            </a:r>
          </a:p>
        </p:txBody>
      </p:sp>
      <p:sp>
        <p:nvSpPr>
          <p:cNvPr id="12317" name="Text Box 31"/>
          <p:cNvSpPr txBox="1">
            <a:spLocks noChangeArrowheads="1"/>
          </p:cNvSpPr>
          <p:nvPr/>
        </p:nvSpPr>
        <p:spPr bwMode="auto">
          <a:xfrm>
            <a:off x="1684338" y="5043488"/>
            <a:ext cx="9064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200" b="0"/>
              <a:t>social</a:t>
            </a:r>
          </a:p>
        </p:txBody>
      </p:sp>
      <p:sp>
        <p:nvSpPr>
          <p:cNvPr id="12318" name="Text Box 32"/>
          <p:cNvSpPr txBox="1">
            <a:spLocks noChangeArrowheads="1"/>
          </p:cNvSpPr>
          <p:nvPr/>
        </p:nvSpPr>
        <p:spPr bwMode="auto">
          <a:xfrm>
            <a:off x="3044825" y="5664200"/>
            <a:ext cx="10477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200" b="0"/>
              <a:t>trabajo</a:t>
            </a:r>
          </a:p>
        </p:txBody>
      </p:sp>
      <p:sp>
        <p:nvSpPr>
          <p:cNvPr id="12319" name="Text Box 33"/>
          <p:cNvSpPr txBox="1">
            <a:spLocks noChangeArrowheads="1"/>
          </p:cNvSpPr>
          <p:nvPr/>
        </p:nvSpPr>
        <p:spPr bwMode="auto">
          <a:xfrm>
            <a:off x="1766888" y="5673725"/>
            <a:ext cx="10001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sz="2200" b="0"/>
              <a:t>familia</a:t>
            </a:r>
          </a:p>
        </p:txBody>
      </p:sp>
    </p:spTree>
    <p:extLst>
      <p:ext uri="{BB962C8B-B14F-4D97-AF65-F5344CB8AC3E}">
        <p14:creationId xmlns:p14="http://schemas.microsoft.com/office/powerpoint/2010/main" val="148507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 txBox="1">
            <a:spLocks noChangeArrowheads="1"/>
          </p:cNvSpPr>
          <p:nvPr/>
        </p:nvSpPr>
        <p:spPr>
          <a:xfrm>
            <a:off x="-108520" y="1082228"/>
            <a:ext cx="9377511" cy="834603"/>
          </a:xfrm>
          <a:prstGeom prst="rect">
            <a:avLst/>
          </a:prstGeom>
        </p:spPr>
        <p:txBody>
          <a:bodyPr/>
          <a:lstStyle>
            <a:lvl1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lang="en-GB" sz="3200" b="1" dirty="0">
                <a:solidFill>
                  <a:srgbClr val="4C0098"/>
                </a:solidFill>
                <a:latin typeface="+mj-lt"/>
                <a:ea typeface="+mj-ea"/>
                <a:cs typeface="+mj-cs"/>
              </a:defRPr>
            </a:lvl1pPr>
            <a:lvl2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2pPr>
            <a:lvl3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3pPr>
            <a:lvl4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4pPr>
            <a:lvl5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5pPr>
            <a:lvl6pPr marL="4572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6pPr>
            <a:lvl7pPr marL="9144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7pPr>
            <a:lvl8pPr marL="13716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8pPr>
            <a:lvl9pPr marL="18288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dirty="0" err="1"/>
              <a:t>Usar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cosas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rodean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negocio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419872" y="3717032"/>
            <a:ext cx="1905000" cy="4000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>
                <a:latin typeface="Arial" charset="0"/>
              </a:rPr>
              <a:t>RECURSOS</a:t>
            </a:r>
            <a:endParaRPr lang="en-US" sz="200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067944" y="4941168"/>
            <a:ext cx="1676400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</a:rPr>
              <a:t>UTILIZAR TROZOS O PARTES</a:t>
            </a:r>
            <a:endParaRPr lang="en-US" sz="180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13025" y="1799754"/>
            <a:ext cx="190500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</a:rPr>
              <a:t>utilizar como sustituto de</a:t>
            </a:r>
            <a:endParaRPr lang="en-US" sz="180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940152" y="1772816"/>
            <a:ext cx="2514600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ADAPTAR O CAMBIAR: FORMA, TAMAÑO, COLOR, SABOR, OLOR, SONIDO, SENSACIÓN</a:t>
            </a:r>
            <a:endParaRPr lang="en-US" sz="180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131840" y="1772816"/>
            <a:ext cx="228600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</a:rPr>
              <a:t>Combinar con otras cosas</a:t>
            </a:r>
            <a:endParaRPr lang="en-US" sz="2400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27584" y="2996952"/>
            <a:ext cx="1676400" cy="1477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</a:rPr>
              <a:t>UTILIZALO PARA PROPORCIONAR UN SERVICIO</a:t>
            </a:r>
            <a:endParaRPr lang="en-US" sz="180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300192" y="4437112"/>
            <a:ext cx="2133600" cy="147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ELIMINARLO, DESECHARLO RECICLARLO REUTILIZARLO REEMPLAZARLO</a:t>
            </a:r>
            <a:endParaRPr lang="en-US" sz="180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827584" y="5013176"/>
            <a:ext cx="236220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latin typeface="Arial" charset="0"/>
              </a:rPr>
              <a:t>OTROS USOS, PARA OTRAS PERSONAS</a:t>
            </a:r>
            <a:endParaRPr lang="en-US" sz="1800"/>
          </a:p>
        </p:txBody>
      </p:sp>
      <p:cxnSp>
        <p:nvCxnSpPr>
          <p:cNvPr id="21" name="Connecteur droit 20"/>
          <p:cNvCxnSpPr>
            <a:stCxn id="7" idx="2"/>
            <a:endCxn id="3" idx="0"/>
          </p:cNvCxnSpPr>
          <p:nvPr/>
        </p:nvCxnSpPr>
        <p:spPr bwMode="auto">
          <a:xfrm>
            <a:off x="4274840" y="2418928"/>
            <a:ext cx="97532" cy="129810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Connecteur droit 22"/>
          <p:cNvCxnSpPr>
            <a:stCxn id="3" idx="0"/>
            <a:endCxn id="6" idx="1"/>
          </p:cNvCxnSpPr>
          <p:nvPr/>
        </p:nvCxnSpPr>
        <p:spPr bwMode="auto">
          <a:xfrm flipV="1">
            <a:off x="4372372" y="2649910"/>
            <a:ext cx="1567780" cy="1067122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Connecteur droit 24"/>
          <p:cNvCxnSpPr>
            <a:stCxn id="3" idx="3"/>
            <a:endCxn id="9" idx="1"/>
          </p:cNvCxnSpPr>
          <p:nvPr/>
        </p:nvCxnSpPr>
        <p:spPr bwMode="auto">
          <a:xfrm>
            <a:off x="5324872" y="3917057"/>
            <a:ext cx="975320" cy="1257449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onnecteur droit 26"/>
          <p:cNvCxnSpPr>
            <a:stCxn id="3" idx="0"/>
            <a:endCxn id="5" idx="2"/>
          </p:cNvCxnSpPr>
          <p:nvPr/>
        </p:nvCxnSpPr>
        <p:spPr bwMode="auto">
          <a:xfrm flipH="1" flipV="1">
            <a:off x="1765525" y="2445866"/>
            <a:ext cx="2606847" cy="127116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Connecteur droit 28"/>
          <p:cNvCxnSpPr>
            <a:stCxn id="8" idx="3"/>
            <a:endCxn id="3" idx="1"/>
          </p:cNvCxnSpPr>
          <p:nvPr/>
        </p:nvCxnSpPr>
        <p:spPr bwMode="auto">
          <a:xfrm>
            <a:off x="2503984" y="3735933"/>
            <a:ext cx="915888" cy="18112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Connecteur droit 30"/>
          <p:cNvCxnSpPr>
            <a:stCxn id="10" idx="0"/>
            <a:endCxn id="3" idx="2"/>
          </p:cNvCxnSpPr>
          <p:nvPr/>
        </p:nvCxnSpPr>
        <p:spPr bwMode="auto">
          <a:xfrm flipV="1">
            <a:off x="2008684" y="4117082"/>
            <a:ext cx="2363688" cy="89609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Connecteur droit 32"/>
          <p:cNvCxnSpPr>
            <a:stCxn id="4" idx="0"/>
            <a:endCxn id="3" idx="2"/>
          </p:cNvCxnSpPr>
          <p:nvPr/>
        </p:nvCxnSpPr>
        <p:spPr bwMode="auto">
          <a:xfrm flipH="1" flipV="1">
            <a:off x="4372372" y="4117082"/>
            <a:ext cx="533772" cy="8240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5871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 txBox="1">
            <a:spLocks noChangeArrowheads="1"/>
          </p:cNvSpPr>
          <p:nvPr/>
        </p:nvSpPr>
        <p:spPr>
          <a:xfrm>
            <a:off x="755576" y="836712"/>
            <a:ext cx="6353175" cy="594196"/>
          </a:xfrm>
          <a:prstGeom prst="rect">
            <a:avLst/>
          </a:prstGeom>
        </p:spPr>
        <p:txBody>
          <a:bodyPr/>
          <a:lstStyle>
            <a:lvl1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lang="en-GB" sz="3200" b="1" dirty="0">
                <a:solidFill>
                  <a:srgbClr val="4C0098"/>
                </a:solidFill>
                <a:latin typeface="+mj-lt"/>
                <a:ea typeface="+mj-ea"/>
                <a:cs typeface="+mj-cs"/>
              </a:defRPr>
            </a:lvl1pPr>
            <a:lvl2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2pPr>
            <a:lvl3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3pPr>
            <a:lvl4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4pPr>
            <a:lvl5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5pPr>
            <a:lvl6pPr marL="4572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6pPr>
            <a:lvl7pPr marL="9144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7pPr>
            <a:lvl8pPr marL="13716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8pPr>
            <a:lvl9pPr marL="18288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dirty="0" err="1"/>
              <a:t>Ejemplo</a:t>
            </a:r>
            <a:endParaRPr lang="en-GB" dirty="0"/>
          </a:p>
        </p:txBody>
      </p:sp>
      <p:sp>
        <p:nvSpPr>
          <p:cNvPr id="30" name="Oval 5"/>
          <p:cNvSpPr>
            <a:spLocks noChangeArrowheads="1"/>
          </p:cNvSpPr>
          <p:nvPr/>
        </p:nvSpPr>
        <p:spPr bwMode="auto">
          <a:xfrm>
            <a:off x="3491880" y="3140968"/>
            <a:ext cx="19812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 sz="36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3851920" y="3244974"/>
            <a:ext cx="1182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2000" b="1" dirty="0" err="1"/>
              <a:t>Recursos</a:t>
            </a:r>
            <a:endParaRPr lang="en-GB" sz="2000" b="1" dirty="0"/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 rot="20529366">
            <a:off x="3916065" y="3564936"/>
            <a:ext cx="1458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800" i="1" dirty="0" err="1"/>
              <a:t>Ropa</a:t>
            </a:r>
            <a:r>
              <a:rPr lang="en-GB" sz="1800" i="1" dirty="0"/>
              <a:t> no </a:t>
            </a:r>
            <a:r>
              <a:rPr lang="en-GB" sz="1800" i="1" dirty="0" err="1"/>
              <a:t>deseada</a:t>
            </a:r>
            <a:endParaRPr lang="en-GB" sz="1800" i="1" dirty="0"/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179512" y="1484784"/>
            <a:ext cx="2376264" cy="101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dirty="0">
                <a:latin typeface="Arial" charset="0"/>
              </a:rPr>
              <a:t>COMBINAR CON</a:t>
            </a:r>
          </a:p>
          <a:p>
            <a:r>
              <a:rPr lang="en-GB" dirty="0">
                <a:latin typeface="Arial" charset="0"/>
              </a:rPr>
              <a:t>¿OTRAS COSAS?</a:t>
            </a:r>
          </a:p>
          <a:p>
            <a:r>
              <a:rPr lang="en-GB" dirty="0" err="1">
                <a:latin typeface="Arial" charset="0"/>
              </a:rPr>
              <a:t>Hacer</a:t>
            </a:r>
            <a:r>
              <a:rPr lang="en-GB" dirty="0">
                <a:latin typeface="Arial" charset="0"/>
              </a:rPr>
              <a:t> </a:t>
            </a:r>
            <a:r>
              <a:rPr lang="en-GB" dirty="0" err="1">
                <a:latin typeface="Arial" charset="0"/>
              </a:rPr>
              <a:t>muñecas</a:t>
            </a:r>
            <a:r>
              <a:rPr lang="en-GB" dirty="0">
                <a:latin typeface="Arial" charset="0"/>
              </a:rPr>
              <a:t> de </a:t>
            </a:r>
            <a:r>
              <a:rPr lang="en-GB" dirty="0" err="1">
                <a:latin typeface="Arial" charset="0"/>
              </a:rPr>
              <a:t>tamaño</a:t>
            </a:r>
            <a:r>
              <a:rPr lang="en-GB" dirty="0">
                <a:latin typeface="Arial" charset="0"/>
              </a:rPr>
              <a:t> natural, </a:t>
            </a:r>
            <a:r>
              <a:rPr lang="en-GB" dirty="0" err="1">
                <a:latin typeface="Arial" charset="0"/>
              </a:rPr>
              <a:t>como</a:t>
            </a:r>
            <a:r>
              <a:rPr lang="en-GB" dirty="0">
                <a:latin typeface="Arial" charset="0"/>
              </a:rPr>
              <a:t> </a:t>
            </a:r>
            <a:r>
              <a:rPr lang="en-GB" dirty="0" err="1">
                <a:latin typeface="Arial" charset="0"/>
              </a:rPr>
              <a:t>espantapájaros</a:t>
            </a:r>
            <a:r>
              <a:rPr lang="en-GB" dirty="0">
                <a:latin typeface="Arial" charset="0"/>
              </a:rPr>
              <a:t>, </a:t>
            </a:r>
            <a:r>
              <a:rPr lang="en-GB" dirty="0" err="1">
                <a:latin typeface="Arial" charset="0"/>
              </a:rPr>
              <a:t>carpas</a:t>
            </a:r>
            <a:endParaRPr lang="en-GB" dirty="0">
              <a:latin typeface="Arial" charset="0"/>
            </a:endParaRPr>
          </a:p>
        </p:txBody>
      </p:sp>
      <p:sp>
        <p:nvSpPr>
          <p:cNvPr id="50" name="Text Box 25"/>
          <p:cNvSpPr txBox="1">
            <a:spLocks noChangeArrowheads="1"/>
          </p:cNvSpPr>
          <p:nvPr/>
        </p:nvSpPr>
        <p:spPr bwMode="auto">
          <a:xfrm>
            <a:off x="179512" y="2636912"/>
            <a:ext cx="2376264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dirty="0">
                <a:latin typeface="Arial" charset="0"/>
              </a:rPr>
              <a:t>ALTER-TAMAÑO</a:t>
            </a:r>
          </a:p>
          <a:p>
            <a:r>
              <a:rPr lang="en-GB" dirty="0">
                <a:latin typeface="Arial" charset="0"/>
              </a:rPr>
              <a:t>¿COLOR, FORMA?</a:t>
            </a:r>
          </a:p>
          <a:p>
            <a:r>
              <a:rPr lang="en-GB" dirty="0" err="1">
                <a:latin typeface="Arial" charset="0"/>
              </a:rPr>
              <a:t>Colorear</a:t>
            </a:r>
            <a:r>
              <a:rPr lang="en-GB" dirty="0">
                <a:latin typeface="Arial" charset="0"/>
              </a:rPr>
              <a:t> y</a:t>
            </a:r>
          </a:p>
          <a:p>
            <a:r>
              <a:rPr lang="en-GB" dirty="0" err="1">
                <a:latin typeface="Arial" charset="0"/>
              </a:rPr>
              <a:t>Remodelar</a:t>
            </a:r>
            <a:r>
              <a:rPr lang="en-GB" dirty="0">
                <a:latin typeface="Arial" charset="0"/>
              </a:rPr>
              <a:t>, </a:t>
            </a:r>
            <a:r>
              <a:rPr lang="en-GB" dirty="0" err="1">
                <a:latin typeface="Arial" charset="0"/>
              </a:rPr>
              <a:t>hacer</a:t>
            </a:r>
            <a:r>
              <a:rPr lang="en-GB" dirty="0">
                <a:latin typeface="Arial" charset="0"/>
              </a:rPr>
              <a:t> </a:t>
            </a:r>
            <a:r>
              <a:rPr lang="en-GB" dirty="0" err="1">
                <a:latin typeface="Arial" charset="0"/>
              </a:rPr>
              <a:t>pantalones</a:t>
            </a:r>
            <a:r>
              <a:rPr lang="en-GB" dirty="0">
                <a:latin typeface="Arial" charset="0"/>
              </a:rPr>
              <a:t>.</a:t>
            </a:r>
          </a:p>
          <a:p>
            <a:r>
              <a:rPr lang="en-GB" dirty="0" err="1">
                <a:latin typeface="Arial" charset="0"/>
              </a:rPr>
              <a:t>Pantalones</a:t>
            </a:r>
            <a:r>
              <a:rPr lang="en-GB" dirty="0">
                <a:latin typeface="Arial" charset="0"/>
              </a:rPr>
              <a:t> </a:t>
            </a:r>
            <a:r>
              <a:rPr lang="en-GB" dirty="0" err="1">
                <a:latin typeface="Arial" charset="0"/>
              </a:rPr>
              <a:t>cortos</a:t>
            </a:r>
            <a:r>
              <a:rPr lang="en-GB" dirty="0">
                <a:latin typeface="Arial" charset="0"/>
              </a:rPr>
              <a:t>, </a:t>
            </a:r>
            <a:r>
              <a:rPr lang="en-GB" dirty="0" err="1">
                <a:latin typeface="Arial" charset="0"/>
              </a:rPr>
              <a:t>abrigos</a:t>
            </a:r>
            <a:r>
              <a:rPr lang="en-GB" dirty="0">
                <a:latin typeface="Arial" charset="0"/>
              </a:rPr>
              <a:t>, </a:t>
            </a:r>
            <a:r>
              <a:rPr lang="en-GB" dirty="0" err="1">
                <a:latin typeface="Arial" charset="0"/>
              </a:rPr>
              <a:t>chaquetas</a:t>
            </a:r>
            <a:endParaRPr lang="en-GB" dirty="0">
              <a:latin typeface="Arial" charset="0"/>
            </a:endParaRPr>
          </a:p>
        </p:txBody>
      </p:sp>
      <p:sp>
        <p:nvSpPr>
          <p:cNvPr id="51" name="Text Box 26"/>
          <p:cNvSpPr txBox="1">
            <a:spLocks noChangeArrowheads="1"/>
          </p:cNvSpPr>
          <p:nvPr/>
        </p:nvSpPr>
        <p:spPr bwMode="auto">
          <a:xfrm>
            <a:off x="6444208" y="1268760"/>
            <a:ext cx="2143125" cy="1016000"/>
          </a:xfrm>
          <a:prstGeom prst="rect">
            <a:avLst/>
          </a:prstGeom>
          <a:noFill/>
          <a:ln w="9525">
            <a:solidFill>
              <a:srgbClr val="4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dirty="0">
                <a:latin typeface="Arial" charset="0"/>
              </a:rPr>
              <a:t>USAR COMO A</a:t>
            </a:r>
          </a:p>
          <a:p>
            <a:r>
              <a:rPr lang="en-GB" dirty="0">
                <a:latin typeface="Arial" charset="0"/>
              </a:rPr>
              <a:t>¿SUBSTITUTO PARA?</a:t>
            </a:r>
          </a:p>
          <a:p>
            <a:r>
              <a:rPr lang="en-GB" dirty="0" err="1">
                <a:latin typeface="Arial" charset="0"/>
              </a:rPr>
              <a:t>Relleno</a:t>
            </a:r>
            <a:r>
              <a:rPr lang="en-GB" dirty="0">
                <a:latin typeface="Arial" charset="0"/>
              </a:rPr>
              <a:t> </a:t>
            </a:r>
            <a:r>
              <a:rPr lang="en-GB" dirty="0" err="1">
                <a:latin typeface="Arial" charset="0"/>
              </a:rPr>
              <a:t>para</a:t>
            </a:r>
            <a:r>
              <a:rPr lang="en-GB" dirty="0">
                <a:latin typeface="Arial" charset="0"/>
              </a:rPr>
              <a:t> </a:t>
            </a:r>
            <a:r>
              <a:rPr lang="en-GB" dirty="0" err="1">
                <a:latin typeface="Arial" charset="0"/>
              </a:rPr>
              <a:t>cojines</a:t>
            </a:r>
            <a:r>
              <a:rPr lang="en-GB" dirty="0">
                <a:latin typeface="Arial" charset="0"/>
              </a:rPr>
              <a:t>,</a:t>
            </a:r>
          </a:p>
          <a:p>
            <a:r>
              <a:rPr lang="en-GB" dirty="0" err="1">
                <a:latin typeface="Arial" charset="0"/>
              </a:rPr>
              <a:t>cometas</a:t>
            </a:r>
            <a:r>
              <a:rPr lang="en-GB" dirty="0">
                <a:latin typeface="Arial" charset="0"/>
              </a:rPr>
              <a:t>, </a:t>
            </a:r>
            <a:r>
              <a:rPr lang="en-GB" dirty="0" err="1">
                <a:latin typeface="Arial" charset="0"/>
              </a:rPr>
              <a:t>cubiertas</a:t>
            </a:r>
            <a:r>
              <a:rPr lang="en-GB" dirty="0">
                <a:latin typeface="Arial" charset="0"/>
              </a:rPr>
              <a:t> de </a:t>
            </a:r>
            <a:r>
              <a:rPr lang="en-GB" dirty="0" err="1">
                <a:latin typeface="Arial" charset="0"/>
              </a:rPr>
              <a:t>polvo</a:t>
            </a:r>
            <a:r>
              <a:rPr lang="en-GB" dirty="0">
                <a:latin typeface="Arial" charset="0"/>
              </a:rPr>
              <a:t>,</a:t>
            </a:r>
          </a:p>
          <a:p>
            <a:r>
              <a:rPr lang="en-GB" dirty="0">
                <a:latin typeface="Arial" charset="0"/>
              </a:rPr>
              <a:t>mantas de </a:t>
            </a:r>
            <a:r>
              <a:rPr lang="en-GB" dirty="0" err="1">
                <a:latin typeface="Arial" charset="0"/>
              </a:rPr>
              <a:t>cuerda</a:t>
            </a:r>
            <a:endParaRPr lang="en-GB" dirty="0">
              <a:latin typeface="Arial" charset="0"/>
            </a:endParaRPr>
          </a:p>
        </p:txBody>
      </p:sp>
      <p:sp>
        <p:nvSpPr>
          <p:cNvPr id="52" name="Text Box 27"/>
          <p:cNvSpPr txBox="1">
            <a:spLocks noChangeArrowheads="1"/>
          </p:cNvSpPr>
          <p:nvPr/>
        </p:nvSpPr>
        <p:spPr bwMode="auto">
          <a:xfrm>
            <a:off x="179512" y="4077072"/>
            <a:ext cx="2304256" cy="120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dirty="0">
                <a:latin typeface="Arial" charset="0"/>
              </a:rPr>
              <a:t>PAQUETE</a:t>
            </a:r>
          </a:p>
          <a:p>
            <a:r>
              <a:rPr lang="en-GB" dirty="0">
                <a:latin typeface="Arial" charset="0"/>
              </a:rPr>
              <a:t>¿DIFERENTEMENTE?</a:t>
            </a:r>
          </a:p>
          <a:p>
            <a:r>
              <a:rPr lang="en-GB" dirty="0">
                <a:latin typeface="Arial" charset="0"/>
              </a:rPr>
              <a:t>Vender </a:t>
            </a:r>
            <a:r>
              <a:rPr lang="en-GB" dirty="0" err="1">
                <a:latin typeface="Arial" charset="0"/>
              </a:rPr>
              <a:t>chalecos</a:t>
            </a:r>
            <a:r>
              <a:rPr lang="en-GB" dirty="0">
                <a:latin typeface="Arial" charset="0"/>
              </a:rPr>
              <a:t> </a:t>
            </a:r>
            <a:r>
              <a:rPr lang="en-GB" dirty="0" err="1">
                <a:latin typeface="Arial" charset="0"/>
              </a:rPr>
              <a:t>grandes</a:t>
            </a:r>
            <a:endParaRPr lang="en-GB" dirty="0">
              <a:latin typeface="Arial" charset="0"/>
            </a:endParaRPr>
          </a:p>
          <a:p>
            <a:r>
              <a:rPr lang="en-GB" dirty="0" err="1">
                <a:latin typeface="Arial" charset="0"/>
              </a:rPr>
              <a:t>como</a:t>
            </a:r>
            <a:r>
              <a:rPr lang="en-GB" dirty="0">
                <a:latin typeface="Arial" charset="0"/>
              </a:rPr>
              <a:t> </a:t>
            </a:r>
            <a:r>
              <a:rPr lang="en-GB" dirty="0" err="1">
                <a:latin typeface="Arial" charset="0"/>
              </a:rPr>
              <a:t>vestidos</a:t>
            </a:r>
            <a:r>
              <a:rPr lang="en-GB" dirty="0">
                <a:latin typeface="Arial" charset="0"/>
              </a:rPr>
              <a:t>,</a:t>
            </a:r>
          </a:p>
          <a:p>
            <a:r>
              <a:rPr lang="en-GB" dirty="0" err="1">
                <a:latin typeface="Arial" charset="0"/>
              </a:rPr>
              <a:t>calcetines</a:t>
            </a:r>
            <a:r>
              <a:rPr lang="en-GB" dirty="0">
                <a:latin typeface="Arial" charset="0"/>
              </a:rPr>
              <a:t> </a:t>
            </a:r>
            <a:r>
              <a:rPr lang="en-GB" dirty="0" err="1">
                <a:latin typeface="Arial" charset="0"/>
              </a:rPr>
              <a:t>gruesos</a:t>
            </a:r>
            <a:r>
              <a:rPr lang="en-GB" dirty="0">
                <a:latin typeface="Arial" charset="0"/>
              </a:rPr>
              <a:t> </a:t>
            </a:r>
            <a:r>
              <a:rPr lang="en-GB" dirty="0" err="1">
                <a:latin typeface="Arial" charset="0"/>
              </a:rPr>
              <a:t>como</a:t>
            </a:r>
            <a:endParaRPr lang="en-GB" dirty="0">
              <a:latin typeface="Arial" charset="0"/>
            </a:endParaRPr>
          </a:p>
          <a:p>
            <a:r>
              <a:rPr lang="en-GB" dirty="0" err="1">
                <a:latin typeface="Arial" charset="0"/>
              </a:rPr>
              <a:t>zapatillas</a:t>
            </a:r>
            <a:endParaRPr lang="en-GB" dirty="0">
              <a:latin typeface="Arial" charset="0"/>
            </a:endParaRPr>
          </a:p>
        </p:txBody>
      </p:sp>
      <p:sp>
        <p:nvSpPr>
          <p:cNvPr id="53" name="Text Box 28"/>
          <p:cNvSpPr txBox="1">
            <a:spLocks noChangeArrowheads="1"/>
          </p:cNvSpPr>
          <p:nvPr/>
        </p:nvSpPr>
        <p:spPr bwMode="auto">
          <a:xfrm>
            <a:off x="6444208" y="2564904"/>
            <a:ext cx="2160240" cy="120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dirty="0" err="1">
                <a:latin typeface="Arial" charset="0"/>
              </a:rPr>
              <a:t>Utilizar</a:t>
            </a:r>
            <a:r>
              <a:rPr lang="en-GB" dirty="0">
                <a:latin typeface="Arial" charset="0"/>
              </a:rPr>
              <a:t> </a:t>
            </a:r>
            <a:r>
              <a:rPr lang="en-GB" dirty="0" err="1">
                <a:latin typeface="Arial" charset="0"/>
              </a:rPr>
              <a:t>para</a:t>
            </a:r>
            <a:endParaRPr lang="en-GB" dirty="0">
              <a:latin typeface="Arial" charset="0"/>
            </a:endParaRPr>
          </a:p>
          <a:p>
            <a:r>
              <a:rPr lang="en-GB" dirty="0">
                <a:latin typeface="Arial" charset="0"/>
              </a:rPr>
              <a:t>PROPORCIONAR</a:t>
            </a:r>
          </a:p>
          <a:p>
            <a:r>
              <a:rPr lang="en-GB" dirty="0">
                <a:latin typeface="Arial" charset="0"/>
              </a:rPr>
              <a:t>¿UN SERVICIO?</a:t>
            </a:r>
          </a:p>
          <a:p>
            <a:r>
              <a:rPr lang="en-GB" dirty="0" err="1">
                <a:latin typeface="Arial" charset="0"/>
              </a:rPr>
              <a:t>Alquilar</a:t>
            </a:r>
            <a:r>
              <a:rPr lang="en-GB" dirty="0">
                <a:latin typeface="Arial" charset="0"/>
              </a:rPr>
              <a:t> un </a:t>
            </a:r>
            <a:r>
              <a:rPr lang="en-GB" dirty="0" err="1">
                <a:latin typeface="Arial" charset="0"/>
              </a:rPr>
              <a:t>espantapájaros</a:t>
            </a:r>
            <a:r>
              <a:rPr lang="en-GB" dirty="0">
                <a:latin typeface="Arial" charset="0"/>
              </a:rPr>
              <a:t>,</a:t>
            </a:r>
          </a:p>
          <a:p>
            <a:r>
              <a:rPr lang="en-GB" dirty="0" err="1">
                <a:latin typeface="Arial" charset="0"/>
              </a:rPr>
              <a:t>intercambiar</a:t>
            </a:r>
            <a:r>
              <a:rPr lang="en-GB" dirty="0">
                <a:latin typeface="Arial" charset="0"/>
              </a:rPr>
              <a:t> </a:t>
            </a:r>
            <a:r>
              <a:rPr lang="en-GB" dirty="0" err="1">
                <a:latin typeface="Arial" charset="0"/>
              </a:rPr>
              <a:t>ropa</a:t>
            </a:r>
            <a:endParaRPr lang="en-GB" dirty="0">
              <a:latin typeface="Arial" charset="0"/>
            </a:endParaRPr>
          </a:p>
          <a:p>
            <a:r>
              <a:rPr lang="en-GB" dirty="0" err="1">
                <a:latin typeface="Arial" charset="0"/>
              </a:rPr>
              <a:t>Alquiler</a:t>
            </a:r>
            <a:r>
              <a:rPr lang="en-GB" dirty="0">
                <a:latin typeface="Arial" charset="0"/>
              </a:rPr>
              <a:t>, </a:t>
            </a:r>
            <a:r>
              <a:rPr lang="en-GB" dirty="0" err="1">
                <a:latin typeface="Arial" charset="0"/>
              </a:rPr>
              <a:t>disfraz</a:t>
            </a:r>
            <a:endParaRPr lang="en-GB" dirty="0">
              <a:latin typeface="Arial" charset="0"/>
            </a:endParaRPr>
          </a:p>
        </p:txBody>
      </p:sp>
      <p:sp>
        <p:nvSpPr>
          <p:cNvPr id="54" name="Text Box 29"/>
          <p:cNvSpPr txBox="1">
            <a:spLocks noChangeArrowheads="1"/>
          </p:cNvSpPr>
          <p:nvPr/>
        </p:nvSpPr>
        <p:spPr bwMode="auto">
          <a:xfrm>
            <a:off x="179512" y="5517232"/>
            <a:ext cx="2319338" cy="830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dirty="0">
                <a:latin typeface="Arial" charset="0"/>
              </a:rPr>
              <a:t>USAR PARA</a:t>
            </a:r>
          </a:p>
          <a:p>
            <a:r>
              <a:rPr lang="en-GB" dirty="0">
                <a:latin typeface="Arial" charset="0"/>
              </a:rPr>
              <a:t>¿OTRA GENTE?</a:t>
            </a:r>
          </a:p>
          <a:p>
            <a:r>
              <a:rPr lang="en-GB" dirty="0" err="1">
                <a:latin typeface="Arial" charset="0"/>
              </a:rPr>
              <a:t>Niños</a:t>
            </a:r>
            <a:r>
              <a:rPr lang="en-GB" dirty="0">
                <a:latin typeface="Arial" charset="0"/>
              </a:rPr>
              <a:t> - kits de </a:t>
            </a:r>
            <a:r>
              <a:rPr lang="en-GB" dirty="0" err="1">
                <a:latin typeface="Arial" charset="0"/>
              </a:rPr>
              <a:t>juego</a:t>
            </a:r>
            <a:r>
              <a:rPr lang="en-GB" dirty="0">
                <a:latin typeface="Arial" charset="0"/>
              </a:rPr>
              <a:t>,</a:t>
            </a:r>
          </a:p>
          <a:p>
            <a:r>
              <a:rPr lang="en-GB" dirty="0" err="1">
                <a:latin typeface="Arial" charset="0"/>
              </a:rPr>
              <a:t>Actores</a:t>
            </a:r>
            <a:r>
              <a:rPr lang="en-GB" dirty="0">
                <a:latin typeface="Arial" charset="0"/>
              </a:rPr>
              <a:t> del </a:t>
            </a:r>
            <a:r>
              <a:rPr lang="en-GB" dirty="0" err="1">
                <a:latin typeface="Arial" charset="0"/>
              </a:rPr>
              <a:t>teatro</a:t>
            </a:r>
            <a:r>
              <a:rPr lang="en-GB" dirty="0">
                <a:latin typeface="Arial" charset="0"/>
              </a:rPr>
              <a:t> de </a:t>
            </a:r>
            <a:r>
              <a:rPr lang="en-GB" dirty="0" err="1">
                <a:latin typeface="Arial" charset="0"/>
              </a:rPr>
              <a:t>disfraces</a:t>
            </a:r>
            <a:r>
              <a:rPr lang="en-GB" dirty="0">
                <a:latin typeface="Arial" charset="0"/>
              </a:rPr>
              <a:t>.</a:t>
            </a:r>
          </a:p>
        </p:txBody>
      </p:sp>
      <p:sp>
        <p:nvSpPr>
          <p:cNvPr id="55" name="Text Box 30"/>
          <p:cNvSpPr txBox="1">
            <a:spLocks noChangeArrowheads="1"/>
          </p:cNvSpPr>
          <p:nvPr/>
        </p:nvSpPr>
        <p:spPr bwMode="auto">
          <a:xfrm>
            <a:off x="6444208" y="4005064"/>
            <a:ext cx="2158107" cy="830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dirty="0">
                <a:latin typeface="Arial" charset="0"/>
              </a:rPr>
              <a:t>RECICLAR</a:t>
            </a:r>
          </a:p>
          <a:p>
            <a:r>
              <a:rPr lang="en-GB" dirty="0">
                <a:latin typeface="Arial" charset="0"/>
              </a:rPr>
              <a:t>¿O REUTILIZAR?</a:t>
            </a:r>
          </a:p>
          <a:p>
            <a:r>
              <a:rPr lang="en-GB" dirty="0" err="1">
                <a:latin typeface="Arial" charset="0"/>
              </a:rPr>
              <a:t>Hacer</a:t>
            </a:r>
            <a:r>
              <a:rPr lang="en-GB" dirty="0">
                <a:latin typeface="Arial" charset="0"/>
              </a:rPr>
              <a:t> </a:t>
            </a:r>
            <a:r>
              <a:rPr lang="en-GB" dirty="0" err="1">
                <a:latin typeface="Arial" charset="0"/>
              </a:rPr>
              <a:t>alfombras</a:t>
            </a:r>
            <a:r>
              <a:rPr lang="en-GB" dirty="0">
                <a:latin typeface="Arial" charset="0"/>
              </a:rPr>
              <a:t>, </a:t>
            </a:r>
            <a:r>
              <a:rPr lang="en-GB" dirty="0" err="1">
                <a:latin typeface="Arial" charset="0"/>
              </a:rPr>
              <a:t>papel</a:t>
            </a:r>
            <a:r>
              <a:rPr lang="en-GB" dirty="0">
                <a:latin typeface="Arial" charset="0"/>
              </a:rPr>
              <a:t>,</a:t>
            </a:r>
          </a:p>
          <a:p>
            <a:r>
              <a:rPr lang="en-GB" dirty="0" err="1">
                <a:latin typeface="Arial" charset="0"/>
              </a:rPr>
              <a:t>edredones</a:t>
            </a:r>
            <a:r>
              <a:rPr lang="en-GB" dirty="0">
                <a:latin typeface="Arial" charset="0"/>
              </a:rPr>
              <a:t> de patchwork</a:t>
            </a:r>
          </a:p>
        </p:txBody>
      </p:sp>
      <p:sp>
        <p:nvSpPr>
          <p:cNvPr id="56" name="Text Box 31"/>
          <p:cNvSpPr txBox="1">
            <a:spLocks noChangeArrowheads="1"/>
          </p:cNvSpPr>
          <p:nvPr/>
        </p:nvSpPr>
        <p:spPr bwMode="auto">
          <a:xfrm>
            <a:off x="6444208" y="5085184"/>
            <a:ext cx="2191889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dirty="0">
                <a:latin typeface="Arial" charset="0"/>
              </a:rPr>
              <a:t>UTILIZAR ELEMENTOS O PIEZAS?</a:t>
            </a:r>
          </a:p>
          <a:p>
            <a:r>
              <a:rPr lang="en-GB" dirty="0">
                <a:latin typeface="Arial" charset="0"/>
              </a:rPr>
              <a:t>Como </a:t>
            </a:r>
            <a:r>
              <a:rPr lang="en-GB" dirty="0" err="1">
                <a:latin typeface="Arial" charset="0"/>
              </a:rPr>
              <a:t>papel</a:t>
            </a:r>
            <a:r>
              <a:rPr lang="en-GB" dirty="0">
                <a:latin typeface="Arial" charset="0"/>
              </a:rPr>
              <a:t> de </a:t>
            </a:r>
            <a:r>
              <a:rPr lang="en-GB" dirty="0" err="1">
                <a:latin typeface="Arial" charset="0"/>
              </a:rPr>
              <a:t>envolver</a:t>
            </a:r>
            <a:r>
              <a:rPr lang="en-GB" dirty="0">
                <a:latin typeface="Arial" charset="0"/>
              </a:rPr>
              <a:t>,</a:t>
            </a:r>
          </a:p>
          <a:p>
            <a:r>
              <a:rPr lang="en-GB" dirty="0" err="1">
                <a:latin typeface="Arial" charset="0"/>
              </a:rPr>
              <a:t>hacer</a:t>
            </a:r>
            <a:r>
              <a:rPr lang="en-GB" dirty="0">
                <a:latin typeface="Arial" charset="0"/>
              </a:rPr>
              <a:t> </a:t>
            </a:r>
            <a:r>
              <a:rPr lang="en-GB" dirty="0" err="1">
                <a:latin typeface="Arial" charset="0"/>
              </a:rPr>
              <a:t>plumeros</a:t>
            </a:r>
            <a:r>
              <a:rPr lang="en-GB" dirty="0">
                <a:latin typeface="Arial" charset="0"/>
              </a:rPr>
              <a:t>, </a:t>
            </a:r>
            <a:r>
              <a:rPr lang="en-GB" dirty="0" err="1">
                <a:latin typeface="Arial" charset="0"/>
              </a:rPr>
              <a:t>botones</a:t>
            </a:r>
            <a:r>
              <a:rPr lang="en-GB" dirty="0">
                <a:latin typeface="Arial" charset="0"/>
              </a:rPr>
              <a:t>,</a:t>
            </a:r>
          </a:p>
          <a:p>
            <a:r>
              <a:rPr lang="en-GB" dirty="0" err="1">
                <a:latin typeface="Arial" charset="0"/>
              </a:rPr>
              <a:t>cremalleras</a:t>
            </a:r>
            <a:r>
              <a:rPr lang="en-GB" dirty="0">
                <a:latin typeface="Arial" charset="0"/>
              </a:rPr>
              <a:t>, </a:t>
            </a:r>
            <a:r>
              <a:rPr lang="en-GB" dirty="0" err="1">
                <a:latin typeface="Arial" charset="0"/>
              </a:rPr>
              <a:t>cinturones</a:t>
            </a:r>
            <a:r>
              <a:rPr lang="en-GB" dirty="0">
                <a:latin typeface="Arial" charset="0"/>
              </a:rPr>
              <a:t>, </a:t>
            </a:r>
            <a:r>
              <a:rPr lang="en-GB" dirty="0" err="1">
                <a:latin typeface="Arial" charset="0"/>
              </a:rPr>
              <a:t>cordones</a:t>
            </a:r>
            <a:endParaRPr lang="en-GB" dirty="0">
              <a:latin typeface="Arial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194842" y="105610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cxnSp>
        <p:nvCxnSpPr>
          <p:cNvPr id="7" name="Connecteur en angle 6"/>
          <p:cNvCxnSpPr>
            <a:stCxn id="30" idx="2"/>
            <a:endCxn id="49" idx="3"/>
          </p:cNvCxnSpPr>
          <p:nvPr/>
        </p:nvCxnSpPr>
        <p:spPr bwMode="auto">
          <a:xfrm rot="10800000">
            <a:off x="2555776" y="1992784"/>
            <a:ext cx="936104" cy="1757784"/>
          </a:xfrm>
          <a:prstGeom prst="bentConnector3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Connecteur en angle 8"/>
          <p:cNvCxnSpPr>
            <a:stCxn id="30" idx="2"/>
            <a:endCxn id="50" idx="3"/>
          </p:cNvCxnSpPr>
          <p:nvPr/>
        </p:nvCxnSpPr>
        <p:spPr bwMode="auto">
          <a:xfrm rot="10800000">
            <a:off x="2555776" y="3237078"/>
            <a:ext cx="936104" cy="513491"/>
          </a:xfrm>
          <a:prstGeom prst="bentConnector3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Connecteur en angle 10"/>
          <p:cNvCxnSpPr>
            <a:stCxn id="30" idx="2"/>
            <a:endCxn id="52" idx="3"/>
          </p:cNvCxnSpPr>
          <p:nvPr/>
        </p:nvCxnSpPr>
        <p:spPr bwMode="auto">
          <a:xfrm rot="10800000" flipV="1">
            <a:off x="2483768" y="3750567"/>
            <a:ext cx="1008112" cy="926579"/>
          </a:xfrm>
          <a:prstGeom prst="bentConnector3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eur en angle 12"/>
          <p:cNvCxnSpPr>
            <a:stCxn id="30" idx="2"/>
            <a:endCxn id="54" idx="3"/>
          </p:cNvCxnSpPr>
          <p:nvPr/>
        </p:nvCxnSpPr>
        <p:spPr bwMode="auto">
          <a:xfrm rot="10800000" flipV="1">
            <a:off x="2498850" y="3750568"/>
            <a:ext cx="993030" cy="2181796"/>
          </a:xfrm>
          <a:prstGeom prst="bentConnector3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Connecteur en angle 14"/>
          <p:cNvCxnSpPr>
            <a:stCxn id="51" idx="1"/>
            <a:endCxn id="30" idx="6"/>
          </p:cNvCxnSpPr>
          <p:nvPr/>
        </p:nvCxnSpPr>
        <p:spPr bwMode="auto">
          <a:xfrm rot="10800000" flipV="1">
            <a:off x="5473080" y="1776760"/>
            <a:ext cx="971128" cy="1973808"/>
          </a:xfrm>
          <a:prstGeom prst="bentConnector3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Connecteur en angle 16"/>
          <p:cNvCxnSpPr>
            <a:stCxn id="53" idx="1"/>
            <a:endCxn id="30" idx="6"/>
          </p:cNvCxnSpPr>
          <p:nvPr/>
        </p:nvCxnSpPr>
        <p:spPr bwMode="auto">
          <a:xfrm rot="10800000" flipV="1">
            <a:off x="5473080" y="3164978"/>
            <a:ext cx="971128" cy="585589"/>
          </a:xfrm>
          <a:prstGeom prst="bentConnector3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Connecteur en angle 18"/>
          <p:cNvCxnSpPr>
            <a:stCxn id="55" idx="1"/>
            <a:endCxn id="30" idx="6"/>
          </p:cNvCxnSpPr>
          <p:nvPr/>
        </p:nvCxnSpPr>
        <p:spPr bwMode="auto">
          <a:xfrm rot="10800000">
            <a:off x="5473080" y="3750569"/>
            <a:ext cx="971128" cy="669627"/>
          </a:xfrm>
          <a:prstGeom prst="bentConnector3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onnecteur en angle 20"/>
          <p:cNvCxnSpPr>
            <a:stCxn id="56" idx="1"/>
            <a:endCxn id="30" idx="6"/>
          </p:cNvCxnSpPr>
          <p:nvPr/>
        </p:nvCxnSpPr>
        <p:spPr bwMode="auto">
          <a:xfrm rot="10800000">
            <a:off x="5473080" y="3750569"/>
            <a:ext cx="971128" cy="1934781"/>
          </a:xfrm>
          <a:prstGeom prst="bentConnector3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5871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3848" y="980728"/>
            <a:ext cx="5276850" cy="5363344"/>
            <a:chOff x="708" y="1056"/>
            <a:chExt cx="3086" cy="3705"/>
          </a:xfrm>
        </p:grpSpPr>
        <p:sp>
          <p:nvSpPr>
            <p:cNvPr id="3" name="AutoShape 5"/>
            <p:cNvSpPr>
              <a:spLocks noChangeArrowheads="1"/>
            </p:cNvSpPr>
            <p:nvPr/>
          </p:nvSpPr>
          <p:spPr bwMode="auto">
            <a:xfrm>
              <a:off x="708" y="1056"/>
              <a:ext cx="714" cy="26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GB" sz="1400" dirty="0" err="1"/>
                <a:t>Qué</a:t>
              </a:r>
              <a:r>
                <a:rPr lang="en-GB" sz="1400" dirty="0"/>
                <a:t> </a:t>
              </a:r>
              <a:r>
                <a:rPr lang="en-GB" sz="1400" dirty="0" err="1"/>
                <a:t>Servicios</a:t>
              </a:r>
              <a:r>
                <a:rPr lang="en-GB" sz="1400" dirty="0"/>
                <a:t>?</a:t>
              </a:r>
            </a:p>
          </p:txBody>
        </p:sp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>
              <a:off x="716" y="1576"/>
              <a:ext cx="714" cy="26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GB" sz="1400"/>
                <a:t>Para qué </a:t>
              </a:r>
            </a:p>
            <a:p>
              <a:pPr algn="ctr"/>
              <a:r>
                <a:rPr lang="en-GB" sz="1400"/>
                <a:t>Empresas?</a:t>
              </a:r>
            </a:p>
          </p:txBody>
        </p:sp>
        <p:sp>
          <p:nvSpPr>
            <p:cNvPr id="5" name="AutoShape 7"/>
            <p:cNvSpPr>
              <a:spLocks noChangeArrowheads="1"/>
            </p:cNvSpPr>
            <p:nvPr/>
          </p:nvSpPr>
          <p:spPr bwMode="auto">
            <a:xfrm>
              <a:off x="708" y="2176"/>
              <a:ext cx="714" cy="26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GB" sz="1400"/>
                <a:t>Para empresas</a:t>
              </a: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072" y="1056"/>
              <a:ext cx="714" cy="26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GB" sz="1400"/>
                <a:t>Qué servicios?</a:t>
              </a:r>
            </a:p>
          </p:txBody>
        </p:sp>
        <p:sp>
          <p:nvSpPr>
            <p:cNvPr id="7" name="AutoShape 9"/>
            <p:cNvSpPr>
              <a:spLocks noChangeArrowheads="1"/>
            </p:cNvSpPr>
            <p:nvPr/>
          </p:nvSpPr>
          <p:spPr bwMode="auto">
            <a:xfrm>
              <a:off x="3080" y="1576"/>
              <a:ext cx="714" cy="26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GB" sz="1400"/>
                <a:t>Para quién ?</a:t>
              </a:r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3072" y="2176"/>
              <a:ext cx="714" cy="26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GB" sz="1400"/>
                <a:t>Para personas</a:t>
              </a:r>
            </a:p>
          </p:txBody>
        </p:sp>
        <p:sp>
          <p:nvSpPr>
            <p:cNvPr id="9" name="AutoShape 11"/>
            <p:cNvSpPr>
              <a:spLocks noChangeArrowheads="1"/>
            </p:cNvSpPr>
            <p:nvPr/>
          </p:nvSpPr>
          <p:spPr bwMode="auto">
            <a:xfrm>
              <a:off x="1824" y="2736"/>
              <a:ext cx="714" cy="26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FR" sz="3600" b="1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708" y="3396"/>
              <a:ext cx="714" cy="26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GB" sz="1400"/>
                <a:t>Para empresas</a:t>
              </a:r>
            </a:p>
          </p:txBody>
        </p:sp>
        <p:sp>
          <p:nvSpPr>
            <p:cNvPr id="11" name="AutoShape 13"/>
            <p:cNvSpPr>
              <a:spLocks noChangeArrowheads="1"/>
            </p:cNvSpPr>
            <p:nvPr/>
          </p:nvSpPr>
          <p:spPr bwMode="auto">
            <a:xfrm>
              <a:off x="708" y="3980"/>
              <a:ext cx="714" cy="26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GB" sz="1400"/>
                <a:t>Para qué </a:t>
              </a:r>
            </a:p>
            <a:p>
              <a:pPr algn="ctr"/>
              <a:r>
                <a:rPr lang="en-GB" sz="1400"/>
                <a:t>Empresas?</a:t>
              </a:r>
            </a:p>
          </p:txBody>
        </p:sp>
        <p:sp>
          <p:nvSpPr>
            <p:cNvPr id="12" name="AutoShape 14"/>
            <p:cNvSpPr>
              <a:spLocks noChangeArrowheads="1"/>
            </p:cNvSpPr>
            <p:nvPr/>
          </p:nvSpPr>
          <p:spPr bwMode="auto">
            <a:xfrm>
              <a:off x="708" y="4500"/>
              <a:ext cx="714" cy="26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GB" sz="1400"/>
                <a:t>Qué Productos?</a:t>
              </a:r>
            </a:p>
          </p:txBody>
        </p:sp>
        <p:sp>
          <p:nvSpPr>
            <p:cNvPr id="13" name="AutoShape 15"/>
            <p:cNvSpPr>
              <a:spLocks noChangeArrowheads="1"/>
            </p:cNvSpPr>
            <p:nvPr/>
          </p:nvSpPr>
          <p:spPr bwMode="auto">
            <a:xfrm>
              <a:off x="3072" y="3432"/>
              <a:ext cx="714" cy="26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GB" sz="1400"/>
                <a:t>Para personas</a:t>
              </a:r>
            </a:p>
          </p:txBody>
        </p:sp>
        <p:sp>
          <p:nvSpPr>
            <p:cNvPr id="14" name="AutoShape 16"/>
            <p:cNvSpPr>
              <a:spLocks noChangeArrowheads="1"/>
            </p:cNvSpPr>
            <p:nvPr/>
          </p:nvSpPr>
          <p:spPr bwMode="auto">
            <a:xfrm>
              <a:off x="3072" y="3972"/>
              <a:ext cx="714" cy="26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GB" sz="1400"/>
                <a:t> Para quién?</a:t>
              </a:r>
            </a:p>
          </p:txBody>
        </p:sp>
        <p:sp>
          <p:nvSpPr>
            <p:cNvPr id="15" name="AutoShape 17"/>
            <p:cNvSpPr>
              <a:spLocks noChangeArrowheads="1"/>
            </p:cNvSpPr>
            <p:nvPr/>
          </p:nvSpPr>
          <p:spPr bwMode="auto">
            <a:xfrm>
              <a:off x="3072" y="4500"/>
              <a:ext cx="714" cy="26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GB" sz="1400"/>
                <a:t>Qué Productos?</a:t>
              </a:r>
            </a:p>
          </p:txBody>
        </p:sp>
        <p:sp>
          <p:nvSpPr>
            <p:cNvPr id="16" name="AutoShape 18"/>
            <p:cNvSpPr>
              <a:spLocks noChangeArrowheads="1"/>
            </p:cNvSpPr>
            <p:nvPr/>
          </p:nvSpPr>
          <p:spPr bwMode="auto">
            <a:xfrm>
              <a:off x="1704" y="3168"/>
              <a:ext cx="912" cy="24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GB" sz="1400"/>
                <a:t>Crear productos</a:t>
              </a:r>
            </a:p>
          </p:txBody>
        </p:sp>
        <p:sp>
          <p:nvSpPr>
            <p:cNvPr id="17" name="AutoShape 19"/>
            <p:cNvSpPr>
              <a:spLocks noChangeArrowheads="1"/>
            </p:cNvSpPr>
            <p:nvPr/>
          </p:nvSpPr>
          <p:spPr bwMode="auto">
            <a:xfrm>
              <a:off x="1704" y="2352"/>
              <a:ext cx="912" cy="24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GB" sz="1400"/>
                <a:t>Prestar Servicios</a:t>
              </a:r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2160" y="29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2160" y="25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 flipH="1">
              <a:off x="1392" y="3288"/>
              <a:ext cx="320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 flipH="1">
              <a:off x="1016" y="3648"/>
              <a:ext cx="37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 flipH="1">
              <a:off x="776" y="4224"/>
              <a:ext cx="2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>
              <a:off x="2640" y="3312"/>
              <a:ext cx="448" cy="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" name="Line 26"/>
            <p:cNvSpPr>
              <a:spLocks noChangeShapeType="1"/>
            </p:cNvSpPr>
            <p:nvPr/>
          </p:nvSpPr>
          <p:spPr bwMode="auto">
            <a:xfrm>
              <a:off x="3120" y="3696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" name="Line 27"/>
            <p:cNvSpPr>
              <a:spLocks noChangeShapeType="1"/>
            </p:cNvSpPr>
            <p:nvPr/>
          </p:nvSpPr>
          <p:spPr bwMode="auto">
            <a:xfrm>
              <a:off x="3456" y="4224"/>
              <a:ext cx="224" cy="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6" name="Line 28"/>
            <p:cNvSpPr>
              <a:spLocks noChangeShapeType="1"/>
            </p:cNvSpPr>
            <p:nvPr/>
          </p:nvSpPr>
          <p:spPr bwMode="auto">
            <a:xfrm flipH="1" flipV="1">
              <a:off x="1392" y="2160"/>
              <a:ext cx="304" cy="3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 flipH="1" flipV="1">
              <a:off x="1104" y="1824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8" name="Line 30"/>
            <p:cNvSpPr>
              <a:spLocks noChangeShapeType="1"/>
            </p:cNvSpPr>
            <p:nvPr/>
          </p:nvSpPr>
          <p:spPr bwMode="auto">
            <a:xfrm flipV="1">
              <a:off x="2592" y="220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9" name="Line 31"/>
            <p:cNvSpPr>
              <a:spLocks noChangeShapeType="1"/>
            </p:cNvSpPr>
            <p:nvPr/>
          </p:nvSpPr>
          <p:spPr bwMode="auto">
            <a:xfrm flipV="1">
              <a:off x="3072" y="1824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" name="Line 32"/>
            <p:cNvSpPr>
              <a:spLocks noChangeShapeType="1"/>
            </p:cNvSpPr>
            <p:nvPr/>
          </p:nvSpPr>
          <p:spPr bwMode="auto">
            <a:xfrm flipV="1">
              <a:off x="3296" y="1296"/>
              <a:ext cx="20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 flipH="1" flipV="1">
              <a:off x="816" y="1296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2" name="Rectangle 34"/>
            <p:cNvSpPr>
              <a:spLocks noChangeArrowheads="1"/>
            </p:cNvSpPr>
            <p:nvPr/>
          </p:nvSpPr>
          <p:spPr bwMode="auto">
            <a:xfrm>
              <a:off x="768" y="2736"/>
              <a:ext cx="72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GB" sz="1400"/>
                <a:t>Tus</a:t>
              </a:r>
            </a:p>
            <a:p>
              <a:pPr algn="ctr"/>
              <a:r>
                <a:rPr lang="en-GB" sz="1400"/>
                <a:t>habilidades</a:t>
              </a:r>
            </a:p>
          </p:txBody>
        </p:sp>
        <p:sp>
          <p:nvSpPr>
            <p:cNvPr id="33" name="Line 35"/>
            <p:cNvSpPr>
              <a:spLocks noChangeShapeType="1"/>
            </p:cNvSpPr>
            <p:nvPr/>
          </p:nvSpPr>
          <p:spPr bwMode="auto">
            <a:xfrm>
              <a:off x="1488" y="288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5" name="Rectangle 38"/>
          <p:cNvSpPr txBox="1">
            <a:spLocks noChangeArrowheads="1"/>
          </p:cNvSpPr>
          <p:nvPr/>
        </p:nvSpPr>
        <p:spPr>
          <a:xfrm>
            <a:off x="467544" y="2348880"/>
            <a:ext cx="2267992" cy="1073150"/>
          </a:xfrm>
          <a:prstGeom prst="rect">
            <a:avLst/>
          </a:prstGeom>
        </p:spPr>
        <p:txBody>
          <a:bodyPr/>
          <a:lstStyle>
            <a:lvl1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lang="en-GB" sz="3200" b="1" dirty="0">
                <a:solidFill>
                  <a:srgbClr val="4C0098"/>
                </a:solidFill>
                <a:latin typeface="+mj-lt"/>
                <a:ea typeface="+mj-ea"/>
                <a:cs typeface="+mj-cs"/>
              </a:defRPr>
            </a:lvl1pPr>
            <a:lvl2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2pPr>
            <a:lvl3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3pPr>
            <a:lvl4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4pPr>
            <a:lvl5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5pPr>
            <a:lvl6pPr marL="4572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6pPr>
            <a:lvl7pPr marL="9144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7pPr>
            <a:lvl8pPr marL="13716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8pPr>
            <a:lvl9pPr marL="18288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/>
              <a:t>Habilidades – oportunidad de negocio</a:t>
            </a:r>
          </a:p>
        </p:txBody>
      </p:sp>
    </p:spTree>
    <p:extLst>
      <p:ext uri="{BB962C8B-B14F-4D97-AF65-F5344CB8AC3E}">
        <p14:creationId xmlns:p14="http://schemas.microsoft.com/office/powerpoint/2010/main" val="325871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5586613" y="3717100"/>
            <a:ext cx="1033463" cy="304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 sz="36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5004048" y="4293096"/>
            <a:ext cx="2016125" cy="30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1400" b="1">
                <a:latin typeface="Arial" charset="0"/>
              </a:rPr>
              <a:t>HACER PRODUCTOS</a:t>
            </a:r>
            <a:endParaRPr lang="es-ES" sz="2800" b="1">
              <a:latin typeface="Arial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586613" y="3717100"/>
            <a:ext cx="1022350" cy="3079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1400" b="1">
                <a:solidFill>
                  <a:schemeClr val="bg1"/>
                </a:solidFill>
                <a:latin typeface="Arial" charset="0"/>
              </a:rPr>
              <a:t>COCINAR</a:t>
            </a:r>
            <a:endParaRPr lang="es-ES" sz="2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4994476" y="3107500"/>
            <a:ext cx="1801812" cy="30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1400" b="1">
                <a:latin typeface="Arial" charset="0"/>
              </a:rPr>
              <a:t>Prestar un servicio</a:t>
            </a:r>
            <a:endParaRPr lang="es-ES" sz="2800" b="1">
              <a:latin typeface="Arial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7212334" y="4653136"/>
            <a:ext cx="1608138" cy="830262"/>
          </a:xfrm>
          <a:prstGeom prst="rect">
            <a:avLst/>
          </a:prstGeom>
          <a:noFill/>
          <a:ln w="9525">
            <a:solidFill>
              <a:srgbClr val="4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>
                <a:latin typeface="Arial" charset="0"/>
              </a:rPr>
              <a:t>¿QUÉ PERSONAS?</a:t>
            </a:r>
          </a:p>
          <a:p>
            <a:r>
              <a:rPr lang="es-ES">
                <a:latin typeface="Arial" charset="0"/>
              </a:rPr>
              <a:t>Vegetarianos</a:t>
            </a:r>
          </a:p>
          <a:p>
            <a:r>
              <a:rPr lang="es-ES">
                <a:latin typeface="Arial" charset="0"/>
              </a:rPr>
              <a:t>Diabeticos</a:t>
            </a:r>
          </a:p>
          <a:p>
            <a:r>
              <a:rPr lang="es-ES">
                <a:latin typeface="Arial" charset="0"/>
              </a:rPr>
              <a:t>Niños</a:t>
            </a:r>
            <a:endParaRPr lang="es-ES" sz="2000">
              <a:latin typeface="Arial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7164288" y="3573016"/>
            <a:ext cx="1422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1400" b="1">
                <a:latin typeface="Arial" charset="0"/>
              </a:rPr>
              <a:t>Para personas</a:t>
            </a:r>
            <a:endParaRPr lang="es-ES" sz="2800" b="1">
              <a:latin typeface="Arial" charset="0"/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6436891" y="1969343"/>
            <a:ext cx="2409825" cy="830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>
                <a:latin typeface="Arial" charset="0"/>
              </a:rPr>
              <a:t>¿QUÉ PERSONAS?</a:t>
            </a:r>
          </a:p>
          <a:p>
            <a:r>
              <a:rPr lang="es-ES">
                <a:latin typeface="Arial" charset="0"/>
              </a:rPr>
              <a:t>Personas mayores y solteras</a:t>
            </a:r>
          </a:p>
          <a:p>
            <a:r>
              <a:rPr lang="es-ES">
                <a:latin typeface="Arial" charset="0"/>
              </a:rPr>
              <a:t>Gente que no sabe cocinar bien.</a:t>
            </a:r>
          </a:p>
          <a:p>
            <a:r>
              <a:rPr lang="es-ES">
                <a:latin typeface="Arial" charset="0"/>
              </a:rPr>
              <a:t>Parejas comprometidas</a:t>
            </a:r>
            <a:endParaRPr lang="es-ES" sz="2400">
              <a:latin typeface="Arial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7407689" y="5877272"/>
            <a:ext cx="1720850" cy="646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>
                <a:latin typeface="Arial" charset="0"/>
              </a:rPr>
              <a:t>¿QUE PRODUCTOS?</a:t>
            </a:r>
          </a:p>
          <a:p>
            <a:r>
              <a:rPr lang="es-ES">
                <a:latin typeface="Arial" charset="0"/>
              </a:rPr>
              <a:t>Comidas vegetarianas</a:t>
            </a:r>
          </a:p>
          <a:p>
            <a:r>
              <a:rPr lang="es-ES">
                <a:latin typeface="Arial" charset="0"/>
              </a:rPr>
              <a:t>Tortas sin azucar</a:t>
            </a:r>
            <a:endParaRPr lang="es-ES" sz="2400">
              <a:latin typeface="Arial" charset="0"/>
            </a:endParaRP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2771800" y="4653136"/>
            <a:ext cx="1887538" cy="830263"/>
          </a:xfrm>
          <a:prstGeom prst="rect">
            <a:avLst/>
          </a:prstGeom>
          <a:noFill/>
          <a:ln w="9525">
            <a:solidFill>
              <a:srgbClr val="4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>
                <a:latin typeface="Arial" charset="0"/>
              </a:rPr>
              <a:t>¿QUÉ EMPRESAS?</a:t>
            </a:r>
          </a:p>
          <a:p>
            <a:r>
              <a:rPr lang="es-ES">
                <a:latin typeface="Arial" charset="0"/>
              </a:rPr>
              <a:t>Hoteles</a:t>
            </a:r>
          </a:p>
          <a:p>
            <a:r>
              <a:rPr lang="es-ES">
                <a:latin typeface="Arial" charset="0"/>
              </a:rPr>
              <a:t>Tiendas de dulces</a:t>
            </a:r>
          </a:p>
          <a:p>
            <a:r>
              <a:rPr lang="es-ES">
                <a:latin typeface="Arial" charset="0"/>
              </a:rPr>
              <a:t>Cafés de comida integral</a:t>
            </a:r>
            <a:endParaRPr lang="es-ES" sz="2400">
              <a:latin typeface="Arial" charset="0"/>
            </a:endParaRP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1763688" y="5805264"/>
            <a:ext cx="2603500" cy="646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>
                <a:latin typeface="Arial" charset="0"/>
              </a:rPr>
              <a:t>¿QUE PRODUCTOS?</a:t>
            </a:r>
          </a:p>
          <a:p>
            <a:r>
              <a:rPr lang="es-ES">
                <a:latin typeface="Arial" charset="0"/>
              </a:rPr>
              <a:t>Comidas congeladas</a:t>
            </a:r>
          </a:p>
          <a:p>
            <a:r>
              <a:rPr lang="es-ES">
                <a:latin typeface="Arial" charset="0"/>
              </a:rPr>
              <a:t>Chocolates hechos a mano</a:t>
            </a: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2771800" y="3573016"/>
            <a:ext cx="1462088" cy="3079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sz="1400" b="1">
                <a:latin typeface="Arial" charset="0"/>
              </a:rPr>
              <a:t>Para empresas</a:t>
            </a:r>
            <a:endParaRPr lang="es-ES" sz="2800" b="1">
              <a:latin typeface="Arial" charset="0"/>
            </a:endParaRP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2987824" y="1988840"/>
            <a:ext cx="2016224" cy="830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/>
              <a:t>¿QUÉ EMPRESAS?</a:t>
            </a:r>
          </a:p>
          <a:p>
            <a:r>
              <a:rPr lang="es-ES"/>
              <a:t>Los restaurantes</a:t>
            </a:r>
          </a:p>
          <a:p>
            <a:r>
              <a:rPr lang="es-ES"/>
              <a:t>Casas de huéspedes</a:t>
            </a:r>
          </a:p>
          <a:p>
            <a:r>
              <a:rPr lang="es-ES"/>
              <a:t>Abogados</a:t>
            </a:r>
            <a:endParaRPr lang="es-ES" sz="2000"/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2771800" y="798537"/>
            <a:ext cx="2628900" cy="830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 dirty="0"/>
              <a:t>¿QUE SERVICIO?</a:t>
            </a:r>
          </a:p>
          <a:p>
            <a:r>
              <a:rPr lang="es-ES" dirty="0"/>
              <a:t>Servicio de cocinero temporal</a:t>
            </a:r>
          </a:p>
          <a:p>
            <a:r>
              <a:rPr lang="es-ES" dirty="0"/>
              <a:t>Servicio de recetas de dietas especiales.</a:t>
            </a:r>
          </a:p>
          <a:p>
            <a:r>
              <a:rPr lang="es-ES" dirty="0"/>
              <a:t>Comidas en la sala de juntas</a:t>
            </a:r>
            <a:endParaRPr lang="es-ES" sz="2000" dirty="0"/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6182568" y="870545"/>
            <a:ext cx="1701800" cy="830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s-ES"/>
              <a:t>¿QUE SERVICIO?</a:t>
            </a:r>
          </a:p>
          <a:p>
            <a:r>
              <a:rPr lang="es-ES"/>
              <a:t>Cocina para una persona</a:t>
            </a:r>
          </a:p>
          <a:p>
            <a:r>
              <a:rPr lang="es-ES"/>
              <a:t>Clases de cocina</a:t>
            </a:r>
          </a:p>
          <a:p>
            <a:r>
              <a:rPr lang="es-ES"/>
              <a:t>Catering para bodas</a:t>
            </a:r>
            <a:endParaRPr lang="es-ES" sz="2000"/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 rot="1286864" flipH="1">
            <a:off x="3783576" y="5471188"/>
            <a:ext cx="228600" cy="4572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4" name="Line 37"/>
          <p:cNvSpPr>
            <a:spLocks noChangeShapeType="1"/>
          </p:cNvSpPr>
          <p:nvPr/>
        </p:nvSpPr>
        <p:spPr bwMode="auto">
          <a:xfrm rot="1483184" flipH="1">
            <a:off x="4657122" y="4319946"/>
            <a:ext cx="228600" cy="4572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rot="17683184" flipH="1">
            <a:off x="7809494" y="5416046"/>
            <a:ext cx="228600" cy="4572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rot="17683184" flipH="1">
            <a:off x="6945398" y="4551949"/>
            <a:ext cx="228600" cy="4572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>
            <a:off x="6120013" y="4021900"/>
            <a:ext cx="0" cy="3048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>
            <a:off x="6120013" y="3412300"/>
            <a:ext cx="0" cy="314325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 rot="6686864" flipH="1">
            <a:off x="3713214" y="1504866"/>
            <a:ext cx="200025" cy="4572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1" name="Line 44"/>
          <p:cNvSpPr>
            <a:spLocks noChangeShapeType="1"/>
          </p:cNvSpPr>
          <p:nvPr/>
        </p:nvSpPr>
        <p:spPr bwMode="auto">
          <a:xfrm rot="6686864" flipH="1">
            <a:off x="4640256" y="2526277"/>
            <a:ext cx="228600" cy="4572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3" name="Line 46"/>
          <p:cNvSpPr>
            <a:spLocks noChangeShapeType="1"/>
          </p:cNvSpPr>
          <p:nvPr/>
        </p:nvSpPr>
        <p:spPr bwMode="auto">
          <a:xfrm rot="12086864" flipH="1">
            <a:off x="7672008" y="1510748"/>
            <a:ext cx="228600" cy="4572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4" name="Line 47"/>
          <p:cNvSpPr>
            <a:spLocks noChangeShapeType="1"/>
          </p:cNvSpPr>
          <p:nvPr/>
        </p:nvSpPr>
        <p:spPr bwMode="auto">
          <a:xfrm rot="12086864" flipH="1">
            <a:off x="6807912" y="2662876"/>
            <a:ext cx="228600" cy="4572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7" name="Rectangle 51"/>
          <p:cNvSpPr txBox="1">
            <a:spLocks noChangeArrowheads="1"/>
          </p:cNvSpPr>
          <p:nvPr/>
        </p:nvSpPr>
        <p:spPr>
          <a:xfrm>
            <a:off x="323528" y="2132856"/>
            <a:ext cx="2232248" cy="1073150"/>
          </a:xfrm>
          <a:prstGeom prst="rect">
            <a:avLst/>
          </a:prstGeom>
        </p:spPr>
        <p:txBody>
          <a:bodyPr/>
          <a:lstStyle>
            <a:lvl1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lang="en-GB" sz="3200" b="1" dirty="0">
                <a:solidFill>
                  <a:srgbClr val="4C0098"/>
                </a:solidFill>
                <a:latin typeface="+mj-lt"/>
                <a:ea typeface="+mj-ea"/>
                <a:cs typeface="+mj-cs"/>
              </a:defRPr>
            </a:lvl1pPr>
            <a:lvl2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2pPr>
            <a:lvl3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3pPr>
            <a:lvl4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4pPr>
            <a:lvl5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5pPr>
            <a:lvl6pPr marL="4572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6pPr>
            <a:lvl7pPr marL="9144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7pPr>
            <a:lvl8pPr marL="13716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8pPr>
            <a:lvl9pPr marL="18288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s-ES"/>
              <a:t>Aplicacion de tus habilidades a tu negocio</a:t>
            </a:r>
          </a:p>
        </p:txBody>
      </p:sp>
    </p:spTree>
    <p:extLst>
      <p:ext uri="{BB962C8B-B14F-4D97-AF65-F5344CB8AC3E}">
        <p14:creationId xmlns:p14="http://schemas.microsoft.com/office/powerpoint/2010/main" val="325871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4"/>
          <p:cNvSpPr>
            <a:spLocks noChangeArrowheads="1"/>
          </p:cNvSpPr>
          <p:nvPr/>
        </p:nvSpPr>
        <p:spPr bwMode="auto">
          <a:xfrm>
            <a:off x="5330180" y="2676823"/>
            <a:ext cx="1422400" cy="12461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 anchor="ctr"/>
          <a:lstStyle/>
          <a:p>
            <a:pPr algn="ctr" defTabSz="955675"/>
            <a:r>
              <a:rPr lang="en-GB" sz="1500" b="1">
                <a:latin typeface="Arial" charset="0"/>
              </a:rPr>
              <a:t>Problema </a:t>
            </a:r>
          </a:p>
          <a:p>
            <a:pPr algn="ctr" defTabSz="955675"/>
            <a:endParaRPr lang="en-GB" sz="1500">
              <a:latin typeface="Arial" charset="0"/>
            </a:endParaRPr>
          </a:p>
        </p:txBody>
      </p:sp>
      <p:sp>
        <p:nvSpPr>
          <p:cNvPr id="3" name="Oval 5"/>
          <p:cNvSpPr>
            <a:spLocks noChangeArrowheads="1"/>
          </p:cNvSpPr>
          <p:nvPr/>
        </p:nvSpPr>
        <p:spPr bwMode="auto">
          <a:xfrm>
            <a:off x="5282555" y="5229200"/>
            <a:ext cx="1422400" cy="124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 anchor="ctr"/>
          <a:lstStyle/>
          <a:p>
            <a:pPr algn="ctr" defTabSz="955675"/>
            <a:r>
              <a:rPr lang="en-GB" sz="1500" b="1">
                <a:latin typeface="Arial" charset="0"/>
              </a:rPr>
              <a:t>Haz que sea </a:t>
            </a:r>
          </a:p>
          <a:p>
            <a:pPr algn="ctr" defTabSz="955675"/>
            <a:r>
              <a:rPr lang="en-GB" sz="1500" b="1">
                <a:latin typeface="Arial" charset="0"/>
              </a:rPr>
              <a:t>innecesario</a:t>
            </a:r>
            <a:endParaRPr lang="en-GB" sz="1500">
              <a:latin typeface="Arial" charset="0"/>
            </a:endParaRP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3247380" y="4584998"/>
            <a:ext cx="1420813" cy="124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 anchor="ctr"/>
          <a:lstStyle/>
          <a:p>
            <a:pPr algn="ctr" defTabSz="955675"/>
            <a:r>
              <a:rPr lang="en-GB" sz="1500" b="1">
                <a:latin typeface="Arial" charset="0"/>
              </a:rPr>
              <a:t>Considerarlo</a:t>
            </a:r>
          </a:p>
          <a:p>
            <a:pPr algn="ctr" defTabSz="955675"/>
            <a:r>
              <a:rPr lang="en-GB" sz="1500" b="1">
                <a:latin typeface="Arial" charset="0"/>
              </a:rPr>
              <a:t>Desde otro</a:t>
            </a:r>
          </a:p>
          <a:p>
            <a:pPr algn="ctr" defTabSz="955675"/>
            <a:r>
              <a:rPr lang="en-GB" sz="1500" b="1">
                <a:latin typeface="Arial" charset="0"/>
              </a:rPr>
              <a:t>Punto de</a:t>
            </a:r>
          </a:p>
          <a:p>
            <a:pPr algn="ctr" defTabSz="955675"/>
            <a:r>
              <a:rPr lang="en-GB" sz="1500" b="1">
                <a:latin typeface="Arial" charset="0"/>
              </a:rPr>
              <a:t>vista</a:t>
            </a:r>
            <a:endParaRPr lang="en-GB" sz="1500">
              <a:latin typeface="Arial" charset="0"/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7376468" y="4604048"/>
            <a:ext cx="1420812" cy="124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 anchor="ctr"/>
          <a:lstStyle/>
          <a:p>
            <a:pPr algn="ctr" defTabSz="955675"/>
            <a:r>
              <a:rPr lang="en-GB" sz="1500" b="1">
                <a:latin typeface="Arial" charset="0"/>
              </a:rPr>
              <a:t>Asociacion de</a:t>
            </a:r>
          </a:p>
          <a:p>
            <a:pPr algn="ctr" defTabSz="955675"/>
            <a:r>
              <a:rPr lang="en-GB" sz="1500" b="1">
                <a:latin typeface="Arial" charset="0"/>
              </a:rPr>
              <a:t>Palabras </a:t>
            </a:r>
          </a:p>
          <a:p>
            <a:pPr algn="ctr" defTabSz="955675"/>
            <a:r>
              <a:rPr lang="en-GB" sz="1500" b="1">
                <a:latin typeface="Arial" charset="0"/>
              </a:rPr>
              <a:t>Al azar</a:t>
            </a:r>
            <a:endParaRPr lang="en-GB" sz="1500">
              <a:latin typeface="Arial" charset="0"/>
            </a:endParaRPr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7490768" y="2676823"/>
            <a:ext cx="1420812" cy="12461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 anchor="ctr"/>
          <a:lstStyle/>
          <a:p>
            <a:pPr algn="ctr" defTabSz="955675"/>
            <a:r>
              <a:rPr lang="en-GB" sz="1500" b="1">
                <a:latin typeface="Arial" charset="0"/>
              </a:rPr>
              <a:t>Mejorarlo</a:t>
            </a:r>
            <a:endParaRPr lang="en-GB" sz="1500">
              <a:latin typeface="Arial" charset="0"/>
            </a:endParaRP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3085455" y="2676823"/>
            <a:ext cx="1420813" cy="12461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 anchor="ctr"/>
          <a:lstStyle/>
          <a:p>
            <a:pPr algn="ctr" defTabSz="955675"/>
            <a:r>
              <a:rPr lang="en-GB" sz="1500" b="1">
                <a:latin typeface="Arial" charset="0"/>
              </a:rPr>
              <a:t>Reducir el</a:t>
            </a:r>
          </a:p>
          <a:p>
            <a:pPr algn="ctr" defTabSz="955675"/>
            <a:r>
              <a:rPr lang="en-GB" sz="1500" b="1">
                <a:latin typeface="Arial" charset="0"/>
              </a:rPr>
              <a:t>problema</a:t>
            </a: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5292080" y="260648"/>
            <a:ext cx="1422400" cy="124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 anchor="ctr"/>
          <a:lstStyle/>
          <a:p>
            <a:pPr algn="ctr" defTabSz="955675"/>
            <a:r>
              <a:rPr lang="en-GB" sz="1500" b="1">
                <a:latin typeface="Arial" charset="0"/>
              </a:rPr>
              <a:t>Dirigir la </a:t>
            </a:r>
          </a:p>
          <a:p>
            <a:pPr algn="ctr" defTabSz="955675"/>
            <a:r>
              <a:rPr lang="en-GB" sz="1500" b="1">
                <a:latin typeface="Arial" charset="0"/>
              </a:rPr>
              <a:t>Atencion </a:t>
            </a:r>
          </a:p>
          <a:p>
            <a:pPr algn="ctr" defTabSz="955675"/>
            <a:r>
              <a:rPr lang="en-GB" sz="1500" b="1">
                <a:latin typeface="Arial" charset="0"/>
              </a:rPr>
              <a:t>Hacia otra</a:t>
            </a:r>
          </a:p>
          <a:p>
            <a:pPr algn="ctr" defTabSz="955675"/>
            <a:r>
              <a:rPr lang="en-GB" sz="1500" b="1">
                <a:latin typeface="Arial" charset="0"/>
              </a:rPr>
              <a:t>cosa</a:t>
            </a:r>
            <a:endParaRPr lang="en-GB" sz="1500">
              <a:latin typeface="Arial" charset="0"/>
            </a:endParaRPr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3522018" y="867073"/>
            <a:ext cx="1422400" cy="124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 anchor="ctr"/>
          <a:lstStyle/>
          <a:p>
            <a:pPr algn="ctr" defTabSz="955675"/>
            <a:r>
              <a:rPr lang="en-GB" sz="1500" b="1">
                <a:latin typeface="Arial" charset="0"/>
              </a:rPr>
              <a:t>Sustituto</a:t>
            </a:r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7078018" y="935335"/>
            <a:ext cx="1420812" cy="12461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5491" tIns="47745" rIns="95491" bIns="47745" anchor="ctr"/>
          <a:lstStyle/>
          <a:p>
            <a:pPr algn="ctr" defTabSz="955675"/>
            <a:r>
              <a:rPr lang="en-GB" sz="1500" b="1">
                <a:latin typeface="Arial" charset="0"/>
              </a:rPr>
              <a:t>Sugerencia</a:t>
            </a:r>
          </a:p>
          <a:p>
            <a:pPr algn="ctr" defTabSz="955675"/>
            <a:r>
              <a:rPr lang="en-GB" sz="1500" b="1">
                <a:latin typeface="Arial" charset="0"/>
              </a:rPr>
              <a:t>“</a:t>
            </a:r>
            <a:r>
              <a:rPr lang="en-GB" altLang="ja-JP" sz="1500" b="1">
                <a:latin typeface="Arial" charset="0"/>
              </a:rPr>
              <a:t>escandulosa</a:t>
            </a:r>
            <a:r>
              <a:rPr lang="en-GB" sz="1500" b="1">
                <a:latin typeface="Arial" charset="0"/>
              </a:rPr>
              <a:t>“</a:t>
            </a: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5995343" y="1505248"/>
            <a:ext cx="1587" cy="1196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4668193" y="1991023"/>
            <a:ext cx="906462" cy="78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6476355" y="2029123"/>
            <a:ext cx="877888" cy="78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4512618" y="3288010"/>
            <a:ext cx="8350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6750993" y="3288010"/>
            <a:ext cx="7381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H="1">
            <a:off x="4463405" y="3838873"/>
            <a:ext cx="1254125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6470005" y="3770610"/>
            <a:ext cx="1157288" cy="976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5995343" y="3923010"/>
            <a:ext cx="1587" cy="161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Rectangle 21"/>
          <p:cNvSpPr txBox="1">
            <a:spLocks noChangeArrowheads="1"/>
          </p:cNvSpPr>
          <p:nvPr/>
        </p:nvSpPr>
        <p:spPr>
          <a:xfrm>
            <a:off x="251520" y="2492896"/>
            <a:ext cx="2772047" cy="1073150"/>
          </a:xfrm>
          <a:prstGeom prst="rect">
            <a:avLst/>
          </a:prstGeom>
        </p:spPr>
        <p:txBody>
          <a:bodyPr/>
          <a:lstStyle>
            <a:lvl1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lang="en-GB" sz="3200" b="1" dirty="0">
                <a:solidFill>
                  <a:srgbClr val="4C0098"/>
                </a:solidFill>
                <a:latin typeface="+mj-lt"/>
                <a:ea typeface="+mj-ea"/>
                <a:cs typeface="+mj-cs"/>
              </a:defRPr>
            </a:lvl1pPr>
            <a:lvl2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2pPr>
            <a:lvl3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3pPr>
            <a:lvl4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4pPr>
            <a:lvl5pPr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5pPr>
            <a:lvl6pPr marL="4572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6pPr>
            <a:lvl7pPr marL="9144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7pPr>
            <a:lvl8pPr marL="13716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8pPr>
            <a:lvl9pPr marL="1828800" algn="ctr" defTabSz="7921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C009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/>
              <a:t>Problemas son oportunidades</a:t>
            </a:r>
          </a:p>
        </p:txBody>
      </p:sp>
    </p:spTree>
    <p:extLst>
      <p:ext uri="{BB962C8B-B14F-4D97-AF65-F5344CB8AC3E}">
        <p14:creationId xmlns:p14="http://schemas.microsoft.com/office/powerpoint/2010/main" val="3258711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5250" tIns="47625" rIns="95250" bIns="47625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5250" tIns="47625" rIns="95250" bIns="47625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5745</TotalTime>
  <Words>1033</Words>
  <Application>Microsoft Macintosh PowerPoint</Application>
  <PresentationFormat>On-screen Show (4:3)</PresentationFormat>
  <Paragraphs>299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  <vt:lpstr>La Generación de nuevas y mejoras ideas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¿Preguntas?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Businesses</dc:title>
  <dc:creator>Dinah</dc:creator>
  <cp:lastModifiedBy>Microsoft Office User</cp:lastModifiedBy>
  <cp:revision>140</cp:revision>
  <cp:lastPrinted>2018-11-04T13:49:31Z</cp:lastPrinted>
  <dcterms:created xsi:type="dcterms:W3CDTF">2012-10-28T04:55:33Z</dcterms:created>
  <dcterms:modified xsi:type="dcterms:W3CDTF">2021-02-22T08:52:20Z</dcterms:modified>
</cp:coreProperties>
</file>